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  <p:sldMasterId id="2147483679" r:id="rId5"/>
    <p:sldMasterId id="2147483680" r:id="rId6"/>
  </p:sldMasterIdLst>
  <p:notesMasterIdLst>
    <p:notesMasterId r:id="rId35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2673EF-508A-4C87-A5B4-F1872E153CE1}" v="1" dt="2023-05-22T11:08:03.721"/>
    <p1510:client id="{E5D66E0A-EB96-4190-A970-22F7C4AD9764}" v="1" dt="2021-07-25T23:51:38.309"/>
  </p1510:revLst>
</p1510:revInfo>
</file>

<file path=ppt/tableStyles.xml><?xml version="1.0" encoding="utf-8"?>
<a:tblStyleLst xmlns:a="http://schemas.openxmlformats.org/drawingml/2006/main" def="{2436915D-5AE7-4476-94AF-9900F2E38E21}">
  <a:tblStyle styleId="{2436915D-5AE7-4476-94AF-9900F2E38E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3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4.fntdata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1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font" Target="fonts/font3.fntdata"/><Relationship Id="rId20" Type="http://schemas.openxmlformats.org/officeDocument/2006/relationships/slide" Target="slides/slide14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ARDS Michael [Southern River College]" userId="S::michael.beards@education.wa.edu.au::f9e3ea26-6dd9-4feb-84ad-f5fc9616dbb4" providerId="AD" clId="Web-{AF2673EF-508A-4C87-A5B4-F1872E153CE1}"/>
    <pc:docChg chg="modSld">
      <pc:chgData name="BEARDS Michael [Southern River College]" userId="S::michael.beards@education.wa.edu.au::f9e3ea26-6dd9-4feb-84ad-f5fc9616dbb4" providerId="AD" clId="Web-{AF2673EF-508A-4C87-A5B4-F1872E153CE1}" dt="2023-05-22T11:08:03.721" v="0"/>
      <pc:docMkLst>
        <pc:docMk/>
      </pc:docMkLst>
      <pc:sldChg chg="addSp">
        <pc:chgData name="BEARDS Michael [Southern River College]" userId="S::michael.beards@education.wa.edu.au::f9e3ea26-6dd9-4feb-84ad-f5fc9616dbb4" providerId="AD" clId="Web-{AF2673EF-508A-4C87-A5B4-F1872E153CE1}" dt="2023-05-22T11:08:03.721" v="0"/>
        <pc:sldMkLst>
          <pc:docMk/>
          <pc:sldMk cId="0" sldId="280"/>
        </pc:sldMkLst>
        <pc:grpChg chg="add">
          <ac:chgData name="BEARDS Michael [Southern River College]" userId="S::michael.beards@education.wa.edu.au::f9e3ea26-6dd9-4feb-84ad-f5fc9616dbb4" providerId="AD" clId="Web-{AF2673EF-508A-4C87-A5B4-F1872E153CE1}" dt="2023-05-22T11:08:03.721" v="0"/>
          <ac:grpSpMkLst>
            <pc:docMk/>
            <pc:sldMk cId="0" sldId="280"/>
            <ac:grpSpMk id="2" creationId="{82D68B2A-5157-8893-F79D-C0C1BBA21168}"/>
          </ac:grpSpMkLst>
        </pc:grpChg>
      </pc:sldChg>
    </pc:docChg>
  </pc:docChgLst>
  <pc:docChgLst>
    <pc:chgData name="BURNS Sandra [Southern River College]" userId="S::sandra.burns@education.wa.edu.au::721b8c76-bac4-43a4-a1ba-c40a105f9389" providerId="AD" clId="Web-{E5D66E0A-EB96-4190-A970-22F7C4AD9764}"/>
    <pc:docChg chg="modSld">
      <pc:chgData name="BURNS Sandra [Southern River College]" userId="S::sandra.burns@education.wa.edu.au::721b8c76-bac4-43a4-a1ba-c40a105f9389" providerId="AD" clId="Web-{E5D66E0A-EB96-4190-A970-22F7C4AD9764}" dt="2021-07-25T23:51:38.309" v="0" actId="1076"/>
      <pc:docMkLst>
        <pc:docMk/>
      </pc:docMkLst>
      <pc:sldChg chg="modSp">
        <pc:chgData name="BURNS Sandra [Southern River College]" userId="S::sandra.burns@education.wa.edu.au::721b8c76-bac4-43a4-a1ba-c40a105f9389" providerId="AD" clId="Web-{E5D66E0A-EB96-4190-A970-22F7C4AD9764}" dt="2021-07-25T23:51:38.309" v="0" actId="1076"/>
        <pc:sldMkLst>
          <pc:docMk/>
          <pc:sldMk cId="0" sldId="261"/>
        </pc:sldMkLst>
        <pc:picChg chg="mod">
          <ac:chgData name="BURNS Sandra [Southern River College]" userId="S::sandra.burns@education.wa.edu.au::721b8c76-bac4-43a4-a1ba-c40a105f9389" providerId="AD" clId="Web-{E5D66E0A-EB96-4190-A970-22F7C4AD9764}" dt="2021-07-25T23:51:38.309" v="0" actId="1076"/>
          <ac:picMkLst>
            <pc:docMk/>
            <pc:sldMk cId="0" sldId="261"/>
            <ac:picMk id="4" creationId="{93DE10FD-B7C0-48CF-9AD0-3D119B7D272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Insert cover image and use transparency settings to fade image.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e5c105ce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e5c105ce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7b5f519558c657c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7b5f519558c657c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515964e5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515964e5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515964e5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515964e5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515964e5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515964e5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36a71af7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36a71af7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e5c105ce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e5c105ce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f4fa701f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f4fa701f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3aefb5f8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3aefb5f8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3f8bd1c1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3f8bd1c1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e5c105ce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e5c105ce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f5e838e65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f5e838e65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e5c105ce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e5c105ce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395cda93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395cda93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3aefb5f8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63aefb5f8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These organisms are too similar and require specialist knowledge or in depth knowledge of the organisms to separate them. Can’t just easily separate based on what you can observe.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6fb5444aa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6fb5444aa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These organisms are too similar and require specialist knowledge or in depth knowledge to separate them. Can’t just easily separate based on what you can observe.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e5c105ce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e5c105ce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Extension task?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e5c105ce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e5c105ce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6395cda93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6395cda93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36a71ac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36a71ac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36a71ac8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36a71ac8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3aefb5f8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3aefb5f8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3bc0f7c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3bc0f7c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3bc0f7c9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3bc0f7c9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e5c105ce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e5c105ce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" name="Google Shape;61;p11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" name="Google Shape;62;p1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w">
  <p:cSld name="CUSTOM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/>
          <p:nvPr/>
        </p:nvSpPr>
        <p:spPr>
          <a:xfrm rot="-5400000">
            <a:off x="-352325" y="2399550"/>
            <a:ext cx="1154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CUSTOM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" name="Google Shape;84;p16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" name="Google Shape;88;p17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18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19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" name="Google Shape;107;p20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21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CUSTOM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9" name="Google Shape;119;p22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2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" name="Google Shape;125;p23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6" name="Google Shape;126;p2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" name="Google Shape;142;p26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27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7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3" name="Google Shape;153;p28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2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29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5" name="Google Shape;165;p30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3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1" name="Google Shape;171;p31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3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7" name="Google Shape;177;p32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Google Shape;178;p3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3" name="Google Shape;183;p33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33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3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5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" name="Google Shape;31;p6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6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" name="Google Shape;37;p7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" name="Google Shape;43;p8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" name="Google Shape;49;p9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" name="Google Shape;50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10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" name="Google Shape;133;p24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4.png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3.png"/><Relationship Id="rId7" Type="http://schemas.openxmlformats.org/officeDocument/2006/relationships/image" Target="../media/image5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10" Type="http://schemas.openxmlformats.org/officeDocument/2006/relationships/image" Target="../media/image60.jpg"/><Relationship Id="rId4" Type="http://schemas.openxmlformats.org/officeDocument/2006/relationships/image" Target="../media/image54.png"/><Relationship Id="rId9" Type="http://schemas.openxmlformats.org/officeDocument/2006/relationships/image" Target="../media/image59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4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8.jpe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67.jpg"/><Relationship Id="rId7" Type="http://schemas.openxmlformats.org/officeDocument/2006/relationships/image" Target="../media/image7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5.png"/><Relationship Id="rId7" Type="http://schemas.openxmlformats.org/officeDocument/2006/relationships/image" Target="../media/image8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3.png"/><Relationship Id="rId7" Type="http://schemas.openxmlformats.org/officeDocument/2006/relationships/image" Target="../media/image5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10" Type="http://schemas.openxmlformats.org/officeDocument/2006/relationships/image" Target="../media/image60.jpg"/><Relationship Id="rId4" Type="http://schemas.openxmlformats.org/officeDocument/2006/relationships/image" Target="../media/image54.png"/><Relationship Id="rId9" Type="http://schemas.openxmlformats.org/officeDocument/2006/relationships/image" Target="../media/image5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4"/>
          <p:cNvPicPr preferRelativeResize="0"/>
          <p:nvPr/>
        </p:nvPicPr>
        <p:blipFill rotWithShape="1">
          <a:blip r:embed="rId3">
            <a:alphaModFix amt="50000"/>
          </a:blip>
          <a:srcRect t="7813" b="7813"/>
          <a:stretch/>
        </p:blipFill>
        <p:spPr>
          <a:xfrm>
            <a:off x="0" y="2571752"/>
            <a:ext cx="4572000" cy="257174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2" name="Google Shape;192;p34"/>
          <p:cNvPicPr preferRelativeResize="0"/>
          <p:nvPr/>
        </p:nvPicPr>
        <p:blipFill rotWithShape="1">
          <a:blip r:embed="rId4">
            <a:alphaModFix amt="50000"/>
          </a:blip>
          <a:srcRect t="7813" b="7813"/>
          <a:stretch/>
        </p:blipFill>
        <p:spPr>
          <a:xfrm>
            <a:off x="4572003" y="2571748"/>
            <a:ext cx="4572003" cy="257174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3" name="Google Shape;193;p34"/>
          <p:cNvPicPr preferRelativeResize="0"/>
          <p:nvPr/>
        </p:nvPicPr>
        <p:blipFill rotWithShape="1">
          <a:blip r:embed="rId5">
            <a:alphaModFix amt="50000"/>
          </a:blip>
          <a:srcRect t="7655" b="7655"/>
          <a:stretch/>
        </p:blipFill>
        <p:spPr>
          <a:xfrm>
            <a:off x="0" y="0"/>
            <a:ext cx="4572005" cy="257175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4" name="Google Shape;194;p34"/>
          <p:cNvPicPr preferRelativeResize="0"/>
          <p:nvPr/>
        </p:nvPicPr>
        <p:blipFill rotWithShape="1">
          <a:blip r:embed="rId6">
            <a:alphaModFix amt="50000"/>
          </a:blip>
          <a:srcRect t="7813" b="7813"/>
          <a:stretch/>
        </p:blipFill>
        <p:spPr>
          <a:xfrm>
            <a:off x="4572000" y="0"/>
            <a:ext cx="4572006" cy="25717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5" name="Google Shape;195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TABULAR KEYS</a:t>
            </a:r>
            <a:endParaRPr/>
          </a:p>
        </p:txBody>
      </p:sp>
      <p:sp>
        <p:nvSpPr>
          <p:cNvPr id="196" name="Google Shape;196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classify organisms using tabular keys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50" y="784150"/>
            <a:ext cx="6037600" cy="422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4"/>
          <p:cNvSpPr txBox="1">
            <a:spLocks noGrp="1"/>
          </p:cNvSpPr>
          <p:nvPr>
            <p:ph type="body" idx="2"/>
          </p:nvPr>
        </p:nvSpPr>
        <p:spPr>
          <a:xfrm>
            <a:off x="3724975" y="789650"/>
            <a:ext cx="5105100" cy="406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 systems are used in Science to separate a large group of organisms₁ into smaller sub-groups.</a:t>
            </a:r>
            <a:endParaRPr/>
          </a:p>
          <a:p>
            <a:pPr marL="899999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 dichotomous key separates organisms based on simple </a:t>
            </a:r>
            <a:r>
              <a:rPr lang="en-GB" b="1"/>
              <a:t>yes </a:t>
            </a:r>
            <a:r>
              <a:rPr lang="en-GB"/>
              <a:t>or </a:t>
            </a:r>
            <a:r>
              <a:rPr lang="en-GB" b="1"/>
              <a:t>no</a:t>
            </a:r>
            <a:r>
              <a:rPr lang="en-GB"/>
              <a:t> decisions (e.g. has claws).</a:t>
            </a:r>
            <a:endParaRPr/>
          </a:p>
          <a:p>
            <a:pPr marL="18000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Create some </a:t>
            </a:r>
            <a:r>
              <a:rPr lang="en-GB" b="1"/>
              <a:t>yes </a:t>
            </a:r>
            <a:r>
              <a:rPr lang="en-GB"/>
              <a:t>or </a:t>
            </a:r>
            <a:r>
              <a:rPr lang="en-GB" b="1"/>
              <a:t>no</a:t>
            </a:r>
            <a:r>
              <a:rPr lang="en-GB"/>
              <a:t> decisions to classify the different types of bears.</a:t>
            </a:r>
            <a:endParaRPr/>
          </a:p>
        </p:txBody>
      </p:sp>
      <p:sp>
        <p:nvSpPr>
          <p:cNvPr id="274" name="Google Shape;274;p44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classify organisms using tabular keys.</a:t>
            </a:r>
            <a:endParaRPr/>
          </a:p>
        </p:txBody>
      </p:sp>
      <p:graphicFrame>
        <p:nvGraphicFramePr>
          <p:cNvPr id="275" name="Google Shape;275;p44"/>
          <p:cNvGraphicFramePr/>
          <p:nvPr/>
        </p:nvGraphicFramePr>
        <p:xfrm>
          <a:off x="6797375" y="4213500"/>
          <a:ext cx="2134475" cy="70098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any living thing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6" name="Google Shape;27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050" y="4089550"/>
            <a:ext cx="1203799" cy="7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1575" y="4107850"/>
            <a:ext cx="1203799" cy="7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 rotWithShape="1">
          <a:blip r:embed="rId6">
            <a:alphaModFix/>
          </a:blip>
          <a:srcRect t="7813" b="7813"/>
          <a:stretch/>
        </p:blipFill>
        <p:spPr>
          <a:xfrm>
            <a:off x="2521175" y="3269225"/>
            <a:ext cx="1203795" cy="7660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9" name="Google Shape;27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500" y="1603925"/>
            <a:ext cx="1203799" cy="7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4"/>
          <p:cNvPicPr preferRelativeResize="0"/>
          <p:nvPr/>
        </p:nvPicPr>
        <p:blipFill rotWithShape="1">
          <a:blip r:embed="rId8">
            <a:alphaModFix/>
          </a:blip>
          <a:srcRect t="7599" b="7590"/>
          <a:stretch/>
        </p:blipFill>
        <p:spPr>
          <a:xfrm>
            <a:off x="1611475" y="2454150"/>
            <a:ext cx="1203796" cy="736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" name="Picture 2" descr="Image result for pencil">
            <a:extLst>
              <a:ext uri="{FF2B5EF4-FFF2-40B4-BE49-F238E27FC236}">
                <a16:creationId xmlns:a16="http://schemas.microsoft.com/office/drawing/2014/main" id="{3D5D3819-211C-42C4-BA06-3A9902432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8155172" y="28263"/>
            <a:ext cx="988828" cy="82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tabular keys.</a:t>
            </a:r>
            <a:endParaRPr/>
          </a:p>
        </p:txBody>
      </p:sp>
      <p:sp>
        <p:nvSpPr>
          <p:cNvPr id="286" name="Google Shape;286;p45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53136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</a:t>
            </a:r>
            <a:r>
              <a:rPr lang="en-GB" b="1"/>
              <a:t>classification</a:t>
            </a:r>
            <a:r>
              <a:rPr lang="en-GB"/>
              <a:t> system is a way of separating a large group of closely related organisms into smaller subgroups.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Scientists use classification keys as visual representations₁ to highlight the differences between organisms.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287" name="Google Shape;287;p45"/>
          <p:cNvGraphicFramePr/>
          <p:nvPr/>
        </p:nvGraphicFramePr>
        <p:xfrm>
          <a:off x="6793300" y="937225"/>
          <a:ext cx="2142625" cy="103626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do we use classification systems? Explain.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8" name="Google Shape;288;p45"/>
          <p:cNvGraphicFramePr/>
          <p:nvPr/>
        </p:nvGraphicFramePr>
        <p:xfrm>
          <a:off x="6797375" y="4213500"/>
          <a:ext cx="2134475" cy="70098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diagrams and charts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89" name="Google Shape;289;p45"/>
          <p:cNvPicPr preferRelativeResize="0"/>
          <p:nvPr/>
        </p:nvPicPr>
        <p:blipFill rotWithShape="1">
          <a:blip r:embed="rId3">
            <a:alphaModFix/>
          </a:blip>
          <a:srcRect t="6506" b="6506"/>
          <a:stretch/>
        </p:blipFill>
        <p:spPr>
          <a:xfrm>
            <a:off x="2728485" y="3374950"/>
            <a:ext cx="2110646" cy="10611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0" name="Google Shape;290;p45"/>
          <p:cNvPicPr preferRelativeResize="0"/>
          <p:nvPr/>
        </p:nvPicPr>
        <p:blipFill rotWithShape="1">
          <a:blip r:embed="rId4">
            <a:alphaModFix/>
          </a:blip>
          <a:srcRect t="7813" b="7813"/>
          <a:stretch/>
        </p:blipFill>
        <p:spPr>
          <a:xfrm>
            <a:off x="552550" y="3374950"/>
            <a:ext cx="2110665" cy="1061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1" name="Google Shape;29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4423" y="3374953"/>
            <a:ext cx="1780879" cy="1061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Image result for pencil">
            <a:extLst>
              <a:ext uri="{FF2B5EF4-FFF2-40B4-BE49-F238E27FC236}">
                <a16:creationId xmlns:a16="http://schemas.microsoft.com/office/drawing/2014/main" id="{108788BB-3D02-4EE3-A20A-325894BCA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>
            <a:spLocks noGrp="1"/>
          </p:cNvSpPr>
          <p:nvPr>
            <p:ph type="body" idx="2"/>
          </p:nvPr>
        </p:nvSpPr>
        <p:spPr>
          <a:xfrm>
            <a:off x="552550" y="761000"/>
            <a:ext cx="5873400" cy="18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Tabular keys are used to compare different organisms₁ and separate them based on specific qualities. Tabular keys are often used when a branching key is too cluttered and confusing.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7" name="Google Shape;2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249" y="2210625"/>
            <a:ext cx="2694600" cy="271147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tabular keys.</a:t>
            </a:r>
            <a:endParaRPr/>
          </a:p>
        </p:txBody>
      </p:sp>
      <p:graphicFrame>
        <p:nvGraphicFramePr>
          <p:cNvPr id="299" name="Google Shape;299;p46"/>
          <p:cNvGraphicFramePr/>
          <p:nvPr/>
        </p:nvGraphicFramePr>
        <p:xfrm>
          <a:off x="6793300" y="296000"/>
          <a:ext cx="2142625" cy="120390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do the question marks represent in the table below?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0" name="Google Shape;300;p46"/>
          <p:cNvGraphicFramePr/>
          <p:nvPr/>
        </p:nvGraphicFramePr>
        <p:xfrm>
          <a:off x="6797375" y="4213500"/>
          <a:ext cx="2134475" cy="70098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living organisms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1" name="Google Shape;301;p46"/>
          <p:cNvGraphicFramePr/>
          <p:nvPr/>
        </p:nvGraphicFramePr>
        <p:xfrm>
          <a:off x="6562950" y="1560100"/>
          <a:ext cx="2372975" cy="219444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3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Fur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 Fur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Mammal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 to 2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Feathers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 Feathers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Bird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 to 3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Dry Skin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 Dry Skin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Reptile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 to 4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Scales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 Scales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?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?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2" name="Google Shape;302;p46"/>
          <p:cNvSpPr txBox="1"/>
          <p:nvPr/>
        </p:nvSpPr>
        <p:spPr>
          <a:xfrm>
            <a:off x="552550" y="2272800"/>
            <a:ext cx="2694600" cy="22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 dichotomous keys, tabular keys offer two choices at each stage, where a decision is made until every organism is classified.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Picture 2" descr="Image result for pencil">
            <a:extLst>
              <a:ext uri="{FF2B5EF4-FFF2-40B4-BE49-F238E27FC236}">
                <a16:creationId xmlns:a16="http://schemas.microsoft.com/office/drawing/2014/main" id="{C6A96A22-0130-416D-BC82-B6B9301B2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8197702" y="28263"/>
            <a:ext cx="946298" cy="79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tabular keys.</a:t>
            </a:r>
            <a:endParaRPr/>
          </a:p>
        </p:txBody>
      </p:sp>
      <p:pic>
        <p:nvPicPr>
          <p:cNvPr id="308" name="Google Shape;3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183" y="4333436"/>
            <a:ext cx="483751" cy="655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8492" y="4457130"/>
            <a:ext cx="681341" cy="478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0652" y="3557443"/>
            <a:ext cx="749886" cy="89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1879" y="3015518"/>
            <a:ext cx="919425" cy="665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1602" y="2644745"/>
            <a:ext cx="4328717" cy="36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2575" y="3015526"/>
            <a:ext cx="2484404" cy="244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203" y="3253085"/>
            <a:ext cx="1316642" cy="301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37364" y="3253093"/>
            <a:ext cx="1223921" cy="301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7"/>
          <p:cNvPicPr preferRelativeResize="0"/>
          <p:nvPr/>
        </p:nvPicPr>
        <p:blipFill rotWithShape="1">
          <a:blip r:embed="rId11">
            <a:alphaModFix/>
          </a:blip>
          <a:srcRect r="-22940" b="-22940"/>
          <a:stretch/>
        </p:blipFill>
        <p:spPr>
          <a:xfrm>
            <a:off x="1105775" y="3508584"/>
            <a:ext cx="1904058" cy="818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6725" y="4107168"/>
            <a:ext cx="1298098" cy="301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64272" y="4107168"/>
            <a:ext cx="1298098" cy="30110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7"/>
          <p:cNvSpPr txBox="1">
            <a:spLocks noGrp="1"/>
          </p:cNvSpPr>
          <p:nvPr>
            <p:ph type="body" idx="2"/>
          </p:nvPr>
        </p:nvSpPr>
        <p:spPr>
          <a:xfrm>
            <a:off x="594850" y="914988"/>
            <a:ext cx="55911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Small tabular keys are easy to construct when using a dichotomous key.</a:t>
            </a:r>
            <a:endParaRPr/>
          </a:p>
        </p:txBody>
      </p:sp>
      <p:graphicFrame>
        <p:nvGraphicFramePr>
          <p:cNvPr id="320" name="Google Shape;320;p47"/>
          <p:cNvGraphicFramePr/>
          <p:nvPr/>
        </p:nvGraphicFramePr>
        <p:xfrm>
          <a:off x="6185950" y="1159563"/>
          <a:ext cx="2629100" cy="54861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Feathers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 feathers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Duck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 To 2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1" name="Google Shape;321;p47"/>
          <p:cNvSpPr/>
          <p:nvPr/>
        </p:nvSpPr>
        <p:spPr>
          <a:xfrm>
            <a:off x="1241525" y="2422525"/>
            <a:ext cx="4884600" cy="6549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tabular keys.</a:t>
            </a:r>
            <a:endParaRPr/>
          </a:p>
        </p:txBody>
      </p:sp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183" y="4333436"/>
            <a:ext cx="483751" cy="655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8492" y="4457130"/>
            <a:ext cx="681341" cy="478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0652" y="3557443"/>
            <a:ext cx="749886" cy="89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1879" y="3015518"/>
            <a:ext cx="919425" cy="665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1602" y="2644745"/>
            <a:ext cx="4328717" cy="36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2575" y="3015526"/>
            <a:ext cx="2484404" cy="244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203" y="3253085"/>
            <a:ext cx="1316642" cy="301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37364" y="3253093"/>
            <a:ext cx="1223921" cy="301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8"/>
          <p:cNvPicPr preferRelativeResize="0"/>
          <p:nvPr/>
        </p:nvPicPr>
        <p:blipFill rotWithShape="1">
          <a:blip r:embed="rId11">
            <a:alphaModFix/>
          </a:blip>
          <a:srcRect r="-22940" b="-22940"/>
          <a:stretch/>
        </p:blipFill>
        <p:spPr>
          <a:xfrm>
            <a:off x="1105775" y="3508584"/>
            <a:ext cx="1904058" cy="818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6725" y="4107168"/>
            <a:ext cx="1298098" cy="301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64272" y="4107168"/>
            <a:ext cx="1298098" cy="30110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8"/>
          <p:cNvSpPr txBox="1">
            <a:spLocks noGrp="1"/>
          </p:cNvSpPr>
          <p:nvPr>
            <p:ph type="body" idx="2"/>
          </p:nvPr>
        </p:nvSpPr>
        <p:spPr>
          <a:xfrm>
            <a:off x="594850" y="914988"/>
            <a:ext cx="55911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Small tabular keys are easy to construct when using a dichotomous key.</a:t>
            </a:r>
            <a:endParaRPr/>
          </a:p>
        </p:txBody>
      </p:sp>
      <p:graphicFrame>
        <p:nvGraphicFramePr>
          <p:cNvPr id="339" name="Google Shape;339;p48"/>
          <p:cNvGraphicFramePr/>
          <p:nvPr/>
        </p:nvGraphicFramePr>
        <p:xfrm>
          <a:off x="5851300" y="1132263"/>
          <a:ext cx="3147950" cy="109722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Feathers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 feathers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Duck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 to 2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Covered in fur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Not covered in fur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Cat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 to 3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0" name="Google Shape;340;p48"/>
          <p:cNvSpPr/>
          <p:nvPr/>
        </p:nvSpPr>
        <p:spPr>
          <a:xfrm>
            <a:off x="914100" y="3083375"/>
            <a:ext cx="3970500" cy="533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tabular keys.</a:t>
            </a:r>
            <a:endParaRPr/>
          </a:p>
        </p:txBody>
      </p:sp>
      <p:pic>
        <p:nvPicPr>
          <p:cNvPr id="346" name="Google Shape;3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183" y="4333436"/>
            <a:ext cx="483751" cy="655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8492" y="4457130"/>
            <a:ext cx="681341" cy="478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0652" y="3557443"/>
            <a:ext cx="749886" cy="89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1879" y="3015518"/>
            <a:ext cx="919425" cy="665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1602" y="2644745"/>
            <a:ext cx="4328717" cy="36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2575" y="3015526"/>
            <a:ext cx="2484404" cy="244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203" y="3253085"/>
            <a:ext cx="1316642" cy="301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37364" y="3253093"/>
            <a:ext cx="1223921" cy="301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9"/>
          <p:cNvPicPr preferRelativeResize="0"/>
          <p:nvPr/>
        </p:nvPicPr>
        <p:blipFill rotWithShape="1">
          <a:blip r:embed="rId11">
            <a:alphaModFix/>
          </a:blip>
          <a:srcRect r="-22940" b="-22940"/>
          <a:stretch/>
        </p:blipFill>
        <p:spPr>
          <a:xfrm>
            <a:off x="1105775" y="3508584"/>
            <a:ext cx="1904058" cy="818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6725" y="4107168"/>
            <a:ext cx="1298098" cy="301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64272" y="4107168"/>
            <a:ext cx="1298098" cy="30110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9"/>
          <p:cNvSpPr txBox="1">
            <a:spLocks noGrp="1"/>
          </p:cNvSpPr>
          <p:nvPr>
            <p:ph type="body" idx="2"/>
          </p:nvPr>
        </p:nvSpPr>
        <p:spPr>
          <a:xfrm>
            <a:off x="594850" y="914988"/>
            <a:ext cx="55911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Small tabular keys are easy to construct when using a dichotomous key.</a:t>
            </a:r>
            <a:endParaRPr/>
          </a:p>
        </p:txBody>
      </p:sp>
      <p:graphicFrame>
        <p:nvGraphicFramePr>
          <p:cNvPr id="358" name="Google Shape;358;p49"/>
          <p:cNvGraphicFramePr/>
          <p:nvPr/>
        </p:nvGraphicFramePr>
        <p:xfrm>
          <a:off x="5910325" y="1132263"/>
          <a:ext cx="3088925" cy="164583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Feathers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 feathers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Duck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 to 2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Covered in fur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Not covered in fur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Cat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 to 3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</a:t>
                      </a:r>
                      <a:endParaRPr sz="12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Antennae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 antennae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Cockroach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Spider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9" name="Google Shape;359;p49"/>
          <p:cNvSpPr/>
          <p:nvPr/>
        </p:nvSpPr>
        <p:spPr>
          <a:xfrm>
            <a:off x="466725" y="3741775"/>
            <a:ext cx="2903100" cy="6549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25" y="2025550"/>
            <a:ext cx="4831375" cy="29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tabular keys.</a:t>
            </a:r>
            <a:endParaRPr/>
          </a:p>
        </p:txBody>
      </p:sp>
      <p:sp>
        <p:nvSpPr>
          <p:cNvPr id="366" name="Google Shape;366;p50"/>
          <p:cNvSpPr txBox="1">
            <a:spLocks noGrp="1"/>
          </p:cNvSpPr>
          <p:nvPr>
            <p:ph type="body" idx="2"/>
          </p:nvPr>
        </p:nvSpPr>
        <p:spPr>
          <a:xfrm>
            <a:off x="511600" y="839050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Tabular keys are useful for simplifying complex dichotomous keys. Tabular keys can be used to identify different animals based on observable features.</a:t>
            </a:r>
            <a:endParaRPr/>
          </a:p>
        </p:txBody>
      </p:sp>
      <p:graphicFrame>
        <p:nvGraphicFramePr>
          <p:cNvPr id="367" name="Google Shape;367;p50"/>
          <p:cNvGraphicFramePr/>
          <p:nvPr/>
        </p:nvGraphicFramePr>
        <p:xfrm>
          <a:off x="5868850" y="2287475"/>
          <a:ext cx="3045000" cy="243828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Fur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No Fur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 to 2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 To 3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Paws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No 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__________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No 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 to 4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__________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No 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8" name="Google Shape;368;p50"/>
          <p:cNvGraphicFramePr/>
          <p:nvPr>
            <p:extLst>
              <p:ext uri="{D42A27DB-BD31-4B8C-83A1-F6EECF244321}">
                <p14:modId xmlns:p14="http://schemas.microsoft.com/office/powerpoint/2010/main" val="4166530863"/>
              </p:ext>
            </p:extLst>
          </p:nvPr>
        </p:nvGraphicFramePr>
        <p:xfrm>
          <a:off x="6852113" y="508409"/>
          <a:ext cx="2142625" cy="1765402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159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72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Using the table below, identify the following animals: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Ferret - Bird - Snake                   Dog - Frog</a:t>
                      </a:r>
                      <a:endParaRPr sz="1100" b="1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50" y="1585125"/>
            <a:ext cx="4902928" cy="34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tabular keys.</a:t>
            </a:r>
            <a:endParaRPr/>
          </a:p>
        </p:txBody>
      </p:sp>
      <p:graphicFrame>
        <p:nvGraphicFramePr>
          <p:cNvPr id="375" name="Google Shape;375;p51"/>
          <p:cNvGraphicFramePr/>
          <p:nvPr/>
        </p:nvGraphicFramePr>
        <p:xfrm>
          <a:off x="6793300" y="266050"/>
          <a:ext cx="2142625" cy="137154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Use the table below to identify: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Caterpillar - Grasshopper     Ant - Butterfly - Mantis</a:t>
                      </a:r>
                      <a:endParaRPr sz="11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76" name="Google Shape;376;p51"/>
          <p:cNvGraphicFramePr/>
          <p:nvPr/>
        </p:nvGraphicFramePr>
        <p:xfrm>
          <a:off x="6087925" y="4286075"/>
          <a:ext cx="2843925" cy="70098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84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long appendages on insect heads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7" name="Google Shape;377;p51"/>
          <p:cNvSpPr/>
          <p:nvPr/>
        </p:nvSpPr>
        <p:spPr>
          <a:xfrm>
            <a:off x="552550" y="858550"/>
            <a:ext cx="6132900" cy="500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entury Gothic"/>
                <a:ea typeface="Century Gothic"/>
                <a:cs typeface="Century Gothic"/>
                <a:sym typeface="Century Gothic"/>
              </a:rPr>
              <a:t>Use the dichotomous key below to create a tabular key.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8" name="Google Shape;378;p51"/>
          <p:cNvPicPr preferRelativeResize="0"/>
          <p:nvPr/>
        </p:nvPicPr>
        <p:blipFill rotWithShape="1">
          <a:blip r:embed="rId4">
            <a:alphaModFix amt="40000"/>
          </a:blip>
          <a:srcRect t="7813" b="7813"/>
          <a:stretch/>
        </p:blipFill>
        <p:spPr>
          <a:xfrm>
            <a:off x="4259177" y="4286075"/>
            <a:ext cx="991297" cy="61414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9" name="Google Shape;379;p51"/>
          <p:cNvPicPr preferRelativeResize="0"/>
          <p:nvPr/>
        </p:nvPicPr>
        <p:blipFill rotWithShape="1">
          <a:blip r:embed="rId5">
            <a:alphaModFix amt="40000"/>
          </a:blip>
          <a:srcRect t="7813" b="7813"/>
          <a:stretch/>
        </p:blipFill>
        <p:spPr>
          <a:xfrm>
            <a:off x="1325100" y="2927700"/>
            <a:ext cx="966351" cy="61414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0" name="Google Shape;380;p51"/>
          <p:cNvPicPr preferRelativeResize="0"/>
          <p:nvPr/>
        </p:nvPicPr>
        <p:blipFill rotWithShape="1">
          <a:blip r:embed="rId6">
            <a:alphaModFix amt="40000"/>
          </a:blip>
          <a:srcRect t="7813" b="7813"/>
          <a:stretch/>
        </p:blipFill>
        <p:spPr>
          <a:xfrm>
            <a:off x="2803125" y="4286075"/>
            <a:ext cx="966345" cy="614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1" name="Google Shape;381;p51"/>
          <p:cNvPicPr preferRelativeResize="0"/>
          <p:nvPr/>
        </p:nvPicPr>
        <p:blipFill rotWithShape="1">
          <a:blip r:embed="rId7">
            <a:alphaModFix amt="40000"/>
          </a:blip>
          <a:srcRect t="47995" b="14644"/>
          <a:stretch/>
        </p:blipFill>
        <p:spPr>
          <a:xfrm>
            <a:off x="607126" y="2277150"/>
            <a:ext cx="966348" cy="58920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2" name="Google Shape;382;p51"/>
          <p:cNvPicPr preferRelativeResize="0"/>
          <p:nvPr/>
        </p:nvPicPr>
        <p:blipFill rotWithShape="1">
          <a:blip r:embed="rId8">
            <a:alphaModFix amt="40000"/>
          </a:blip>
          <a:srcRect t="7243" b="7243"/>
          <a:stretch/>
        </p:blipFill>
        <p:spPr>
          <a:xfrm>
            <a:off x="2053800" y="3604600"/>
            <a:ext cx="991297" cy="61414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383" name="Google Shape;383;p51"/>
          <p:cNvGraphicFramePr/>
          <p:nvPr/>
        </p:nvGraphicFramePr>
        <p:xfrm>
          <a:off x="5116775" y="1684475"/>
          <a:ext cx="3815100" cy="243828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40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Small Antennae₁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No Small Antennae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 To 2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_______________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No ____________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 To 3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 _______________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Cannot ____________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 to 4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Does  ______________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Does Not ___________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tabular keys.</a:t>
            </a:r>
            <a:endParaRPr/>
          </a:p>
        </p:txBody>
      </p:sp>
      <p:graphicFrame>
        <p:nvGraphicFramePr>
          <p:cNvPr id="389" name="Google Shape;389;p52"/>
          <p:cNvGraphicFramePr/>
          <p:nvPr/>
        </p:nvGraphicFramePr>
        <p:xfrm>
          <a:off x="6793300" y="266050"/>
          <a:ext cx="2142625" cy="137154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Use the table below to identify: 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Mouse - Bird - Butterfly - Hermit Crab</a:t>
                      </a:r>
                      <a:endParaRPr sz="1100" b="1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90" name="Google Shape;390;p52"/>
          <p:cNvGraphicFramePr/>
          <p:nvPr/>
        </p:nvGraphicFramePr>
        <p:xfrm>
          <a:off x="6087925" y="4286075"/>
          <a:ext cx="2843925" cy="70098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84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long appendages on insect heads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1" name="Google Shape;391;p52"/>
          <p:cNvSpPr/>
          <p:nvPr/>
        </p:nvSpPr>
        <p:spPr>
          <a:xfrm>
            <a:off x="552550" y="858550"/>
            <a:ext cx="6132900" cy="500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entury Gothic"/>
                <a:ea typeface="Century Gothic"/>
                <a:cs typeface="Century Gothic"/>
                <a:sym typeface="Century Gothic"/>
              </a:rPr>
              <a:t>Use the dichotomous key below to create a tabular key.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92" name="Google Shape;392;p52"/>
          <p:cNvGraphicFramePr/>
          <p:nvPr>
            <p:extLst>
              <p:ext uri="{D42A27DB-BD31-4B8C-83A1-F6EECF244321}">
                <p14:modId xmlns:p14="http://schemas.microsoft.com/office/powerpoint/2010/main" val="2738724283"/>
              </p:ext>
            </p:extLst>
          </p:nvPr>
        </p:nvGraphicFramePr>
        <p:xfrm>
          <a:off x="4593626" y="1637590"/>
          <a:ext cx="4359875" cy="264100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46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3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 b="1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Shell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 Shell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 To 2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F_______________________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N______________________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 To 3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F_______________________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N______________________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93" name="Google Shape;393;p52"/>
          <p:cNvPicPr preferRelativeResize="0"/>
          <p:nvPr/>
        </p:nvPicPr>
        <p:blipFill rotWithShape="1">
          <a:blip r:embed="rId3">
            <a:alphaModFix/>
          </a:blip>
          <a:srcRect l="3754" t="8177" r="-1794" b="6461"/>
          <a:stretch/>
        </p:blipFill>
        <p:spPr>
          <a:xfrm>
            <a:off x="552550" y="1845188"/>
            <a:ext cx="953275" cy="5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2"/>
          <p:cNvSpPr txBox="1"/>
          <p:nvPr/>
        </p:nvSpPr>
        <p:spPr>
          <a:xfrm>
            <a:off x="552575" y="1501300"/>
            <a:ext cx="575400" cy="348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Shell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5" name="Google Shape;395;p52"/>
          <p:cNvSpPr txBox="1"/>
          <p:nvPr/>
        </p:nvSpPr>
        <p:spPr>
          <a:xfrm>
            <a:off x="2304763" y="1485438"/>
            <a:ext cx="953400" cy="34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No shell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6" name="Google Shape;39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638" y="2908399"/>
            <a:ext cx="1232113" cy="5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2"/>
          <p:cNvPicPr preferRelativeResize="0"/>
          <p:nvPr/>
        </p:nvPicPr>
        <p:blipFill rotWithShape="1">
          <a:blip r:embed="rId5">
            <a:alphaModFix/>
          </a:blip>
          <a:srcRect l="4420" t="18888" r="28801" b="14484"/>
          <a:stretch/>
        </p:blipFill>
        <p:spPr>
          <a:xfrm>
            <a:off x="2035286" y="3793325"/>
            <a:ext cx="867739" cy="7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81352" y="3833500"/>
            <a:ext cx="961325" cy="810462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2"/>
          <p:cNvSpPr txBox="1"/>
          <p:nvPr/>
        </p:nvSpPr>
        <p:spPr>
          <a:xfrm>
            <a:off x="1114616" y="2531613"/>
            <a:ext cx="867900" cy="348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Fur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0" name="Google Shape;400;p52"/>
          <p:cNvSpPr txBox="1"/>
          <p:nvPr/>
        </p:nvSpPr>
        <p:spPr>
          <a:xfrm>
            <a:off x="3200213" y="2536513"/>
            <a:ext cx="867900" cy="348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No Fur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01" name="Google Shape;401;p52"/>
          <p:cNvCxnSpPr>
            <a:endCxn id="394" idx="3"/>
          </p:cNvCxnSpPr>
          <p:nvPr/>
        </p:nvCxnSpPr>
        <p:spPr>
          <a:xfrm rot="10800000">
            <a:off x="1127975" y="1675300"/>
            <a:ext cx="11937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" name="Google Shape;402;p52"/>
          <p:cNvCxnSpPr>
            <a:stCxn id="395" idx="2"/>
          </p:cNvCxnSpPr>
          <p:nvPr/>
        </p:nvCxnSpPr>
        <p:spPr>
          <a:xfrm>
            <a:off x="2781463" y="1833438"/>
            <a:ext cx="11400" cy="8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52"/>
          <p:cNvCxnSpPr/>
          <p:nvPr/>
        </p:nvCxnSpPr>
        <p:spPr>
          <a:xfrm>
            <a:off x="1982525" y="2704838"/>
            <a:ext cx="1217700" cy="1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4" name="Google Shape;404;p52"/>
          <p:cNvSpPr txBox="1"/>
          <p:nvPr/>
        </p:nvSpPr>
        <p:spPr>
          <a:xfrm>
            <a:off x="1992453" y="3210400"/>
            <a:ext cx="953400" cy="34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Feathers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5" name="Google Shape;405;p52"/>
          <p:cNvSpPr txBox="1"/>
          <p:nvPr/>
        </p:nvSpPr>
        <p:spPr>
          <a:xfrm>
            <a:off x="3165174" y="3210400"/>
            <a:ext cx="1193700" cy="34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No feathers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06" name="Google Shape;406;p52"/>
          <p:cNvCxnSpPr>
            <a:stCxn id="404" idx="0"/>
            <a:endCxn id="404" idx="0"/>
          </p:cNvCxnSpPr>
          <p:nvPr/>
        </p:nvCxnSpPr>
        <p:spPr>
          <a:xfrm>
            <a:off x="2469153" y="32104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" name="Google Shape;407;p52"/>
          <p:cNvCxnSpPr/>
          <p:nvPr/>
        </p:nvCxnSpPr>
        <p:spPr>
          <a:xfrm>
            <a:off x="2469153" y="30425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52"/>
          <p:cNvCxnSpPr/>
          <p:nvPr/>
        </p:nvCxnSpPr>
        <p:spPr>
          <a:xfrm>
            <a:off x="4065150" y="3033350"/>
            <a:ext cx="1800" cy="17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52"/>
          <p:cNvCxnSpPr>
            <a:stCxn id="404" idx="0"/>
            <a:endCxn id="404" idx="0"/>
          </p:cNvCxnSpPr>
          <p:nvPr/>
        </p:nvCxnSpPr>
        <p:spPr>
          <a:xfrm>
            <a:off x="2469153" y="32104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52"/>
          <p:cNvCxnSpPr/>
          <p:nvPr/>
        </p:nvCxnSpPr>
        <p:spPr>
          <a:xfrm rot="10800000" flipH="1">
            <a:off x="2494525" y="3041900"/>
            <a:ext cx="1572300" cy="2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52"/>
          <p:cNvCxnSpPr/>
          <p:nvPr/>
        </p:nvCxnSpPr>
        <p:spPr>
          <a:xfrm>
            <a:off x="2516338" y="3048825"/>
            <a:ext cx="1800" cy="17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2" name="Google Shape;412;p52"/>
          <p:cNvCxnSpPr/>
          <p:nvPr/>
        </p:nvCxnSpPr>
        <p:spPr>
          <a:xfrm flipH="1">
            <a:off x="3541975" y="2879625"/>
            <a:ext cx="4200" cy="17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3" name="Google Shape;413;p52"/>
          <p:cNvSpPr txBox="1"/>
          <p:nvPr/>
        </p:nvSpPr>
        <p:spPr>
          <a:xfrm>
            <a:off x="3436625" y="1510675"/>
            <a:ext cx="383700" cy="348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4135900" y="2511100"/>
            <a:ext cx="383700" cy="348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5" name="Google Shape;415;p52"/>
          <p:cNvSpPr txBox="1"/>
          <p:nvPr/>
        </p:nvSpPr>
        <p:spPr>
          <a:xfrm>
            <a:off x="1355525" y="3577025"/>
            <a:ext cx="383700" cy="348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00" y="1500200"/>
            <a:ext cx="5096100" cy="35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tabular keys.</a:t>
            </a:r>
            <a:endParaRPr/>
          </a:p>
        </p:txBody>
      </p:sp>
      <p:sp>
        <p:nvSpPr>
          <p:cNvPr id="422" name="Google Shape;422;p53"/>
          <p:cNvSpPr/>
          <p:nvPr/>
        </p:nvSpPr>
        <p:spPr>
          <a:xfrm>
            <a:off x="552550" y="858538"/>
            <a:ext cx="5896800" cy="704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Use the dichotomous key below to create a tabular key.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423" name="Google Shape;423;p53"/>
          <p:cNvGraphicFramePr/>
          <p:nvPr/>
        </p:nvGraphicFramePr>
        <p:xfrm>
          <a:off x="6797370" y="1643650"/>
          <a:ext cx="2134475" cy="304794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classification system or  key separates organisms based off key physical features. These features are identified with simple </a:t>
                      </a:r>
                      <a:r>
                        <a:rPr lang="en-GB" sz="11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yes</a:t>
                      </a: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or </a:t>
                      </a:r>
                      <a:r>
                        <a:rPr lang="en-GB" sz="11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</a:t>
                      </a: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answers (e.g. Has Shell or Does Not Have Shell).</a:t>
                      </a: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</a:t>
                      </a:r>
                      <a:r>
                        <a:rPr lang="en-GB" sz="11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dichotomous </a:t>
                      </a: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key separates organisms into two groups until each organism is identified.</a:t>
                      </a:r>
                      <a:endParaRPr sz="11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</a:t>
                      </a:r>
                      <a:r>
                        <a:rPr lang="en-GB" sz="1100" b="1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tabular </a:t>
                      </a:r>
                      <a:r>
                        <a:rPr lang="en-GB" sz="11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key separates organisms by prompting responses to identify a species.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24" name="Google Shape;424;p53"/>
          <p:cNvPicPr preferRelativeResize="0"/>
          <p:nvPr/>
        </p:nvPicPr>
        <p:blipFill rotWithShape="1">
          <a:blip r:embed="rId4">
            <a:alphaModFix amt="40000"/>
          </a:blip>
          <a:srcRect t="7655" b="7655"/>
          <a:stretch/>
        </p:blipFill>
        <p:spPr>
          <a:xfrm>
            <a:off x="540150" y="2205225"/>
            <a:ext cx="1018175" cy="61812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5" name="Google Shape;425;p53"/>
          <p:cNvPicPr preferRelativeResize="0"/>
          <p:nvPr/>
        </p:nvPicPr>
        <p:blipFill rotWithShape="1">
          <a:blip r:embed="rId5">
            <a:alphaModFix amt="40000"/>
          </a:blip>
          <a:srcRect t="12473" b="12473"/>
          <a:stretch/>
        </p:blipFill>
        <p:spPr>
          <a:xfrm>
            <a:off x="1316200" y="2908350"/>
            <a:ext cx="1003130" cy="6363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6" name="Google Shape;426;p53"/>
          <p:cNvPicPr preferRelativeResize="0"/>
          <p:nvPr/>
        </p:nvPicPr>
        <p:blipFill rotWithShape="1">
          <a:blip r:embed="rId6">
            <a:alphaModFix amt="40000"/>
          </a:blip>
          <a:srcRect t="7813" b="7813"/>
          <a:stretch/>
        </p:blipFill>
        <p:spPr>
          <a:xfrm>
            <a:off x="2069675" y="3604175"/>
            <a:ext cx="1018178" cy="6181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7" name="Google Shape;427;p53"/>
          <p:cNvPicPr preferRelativeResize="0"/>
          <p:nvPr/>
        </p:nvPicPr>
        <p:blipFill rotWithShape="1">
          <a:blip r:embed="rId7">
            <a:alphaModFix amt="40000"/>
          </a:blip>
          <a:srcRect t="7820" b="7812"/>
          <a:stretch/>
        </p:blipFill>
        <p:spPr>
          <a:xfrm>
            <a:off x="2847175" y="4299050"/>
            <a:ext cx="1003124" cy="6363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8" name="Google Shape;428;p53"/>
          <p:cNvPicPr preferRelativeResize="0"/>
          <p:nvPr/>
        </p:nvPicPr>
        <p:blipFill rotWithShape="1">
          <a:blip r:embed="rId8">
            <a:alphaModFix amt="40000"/>
          </a:blip>
          <a:srcRect t="7813" b="7813"/>
          <a:stretch/>
        </p:blipFill>
        <p:spPr>
          <a:xfrm>
            <a:off x="4372225" y="4299050"/>
            <a:ext cx="1003125" cy="63633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429" name="Google Shape;429;p53"/>
          <p:cNvGraphicFramePr/>
          <p:nvPr>
            <p:extLst>
              <p:ext uri="{D42A27DB-BD31-4B8C-83A1-F6EECF244321}">
                <p14:modId xmlns:p14="http://schemas.microsoft.com/office/powerpoint/2010/main" val="3022597984"/>
              </p:ext>
            </p:extLst>
          </p:nvPr>
        </p:nvGraphicFramePr>
        <p:xfrm>
          <a:off x="6793300" y="266050"/>
          <a:ext cx="2142625" cy="120390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Use the table to identify: 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Mountains - Reefs - Ice Caps Rainforest - Desert</a:t>
                      </a:r>
                      <a:endParaRPr sz="1100" b="1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>
            <a:spLocks noGrp="1"/>
          </p:cNvSpPr>
          <p:nvPr>
            <p:ph type="body" idx="1"/>
          </p:nvPr>
        </p:nvSpPr>
        <p:spPr>
          <a:xfrm>
            <a:off x="586550" y="243050"/>
            <a:ext cx="79860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Do not delete this slide.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slide is designed so that you can copy the </a:t>
            </a:r>
            <a:r>
              <a:rPr lang="en-GB" b="1"/>
              <a:t>prompt box</a:t>
            </a:r>
            <a:r>
              <a:rPr lang="en-GB"/>
              <a:t> you need and insert it into your slides.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slide is hidden and will not be included when presenting your lesson.</a:t>
            </a:r>
            <a:endParaRPr/>
          </a:p>
        </p:txBody>
      </p:sp>
      <p:graphicFrame>
        <p:nvGraphicFramePr>
          <p:cNvPr id="202" name="Google Shape;202;p35"/>
          <p:cNvGraphicFramePr/>
          <p:nvPr/>
        </p:nvGraphicFramePr>
        <p:xfrm>
          <a:off x="2040790" y="3654050"/>
          <a:ext cx="2134475" cy="738515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3" name="Google Shape;203;p35"/>
          <p:cNvGraphicFramePr/>
          <p:nvPr/>
        </p:nvGraphicFramePr>
        <p:xfrm>
          <a:off x="204080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4" name="Google Shape;204;p35"/>
          <p:cNvGraphicFramePr/>
          <p:nvPr/>
        </p:nvGraphicFramePr>
        <p:xfrm>
          <a:off x="586550" y="2531575"/>
          <a:ext cx="1224575" cy="35049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5" name="Google Shape;205;p35"/>
          <p:cNvGraphicFramePr/>
          <p:nvPr/>
        </p:nvGraphicFramePr>
        <p:xfrm>
          <a:off x="586550" y="31772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6" name="Google Shape;206;p35"/>
          <p:cNvGraphicFramePr/>
          <p:nvPr/>
        </p:nvGraphicFramePr>
        <p:xfrm>
          <a:off x="4439730" y="3654038"/>
          <a:ext cx="2134475" cy="86862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7" name="Google Shape;207;p35"/>
          <p:cNvGraphicFramePr/>
          <p:nvPr/>
        </p:nvGraphicFramePr>
        <p:xfrm>
          <a:off x="6838660" y="2531563"/>
          <a:ext cx="2142625" cy="90428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8" name="Google Shape;208;p35"/>
          <p:cNvGraphicFramePr/>
          <p:nvPr/>
        </p:nvGraphicFramePr>
        <p:xfrm>
          <a:off x="443972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9" name="Google Shape;209;p35"/>
          <p:cNvGraphicFramePr/>
          <p:nvPr/>
        </p:nvGraphicFramePr>
        <p:xfrm>
          <a:off x="6838650" y="3654050"/>
          <a:ext cx="2142625" cy="78384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4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tabular keys.</a:t>
            </a:r>
            <a:endParaRPr/>
          </a:p>
        </p:txBody>
      </p:sp>
      <p:sp>
        <p:nvSpPr>
          <p:cNvPr id="435" name="Google Shape;435;p54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There a over 9 billion different species of animals and plants.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With so many different variations of similar living organisms, scientists have created a number of different systems to classify them.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How many different types of animals can you list?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436" name="Google Shape;436;p54"/>
          <p:cNvGraphicFramePr/>
          <p:nvPr/>
        </p:nvGraphicFramePr>
        <p:xfrm>
          <a:off x="6845005" y="266038"/>
          <a:ext cx="2134475" cy="170682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 about domesticated animals such as cats, dogs, birds and fish. You also know of a number of different wild creatures such as lions, apes, wolves and whales.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37" name="Google Shape;437;p54"/>
          <p:cNvPicPr preferRelativeResize="0"/>
          <p:nvPr/>
        </p:nvPicPr>
        <p:blipFill rotWithShape="1">
          <a:blip r:embed="rId3">
            <a:alphaModFix/>
          </a:blip>
          <a:srcRect t="7813" b="7813"/>
          <a:stretch/>
        </p:blipFill>
        <p:spPr>
          <a:xfrm>
            <a:off x="2768925" y="3403803"/>
            <a:ext cx="2221950" cy="12498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8" name="Google Shape;438;p54"/>
          <p:cNvPicPr preferRelativeResize="0"/>
          <p:nvPr/>
        </p:nvPicPr>
        <p:blipFill rotWithShape="1">
          <a:blip r:embed="rId4">
            <a:alphaModFix/>
          </a:blip>
          <a:srcRect t="12508" b="12500"/>
          <a:stretch/>
        </p:blipFill>
        <p:spPr>
          <a:xfrm>
            <a:off x="479225" y="3403802"/>
            <a:ext cx="2221945" cy="124984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9" name="Google Shape;439;p54"/>
          <p:cNvPicPr preferRelativeResize="0"/>
          <p:nvPr/>
        </p:nvPicPr>
        <p:blipFill rotWithShape="1">
          <a:blip r:embed="rId5">
            <a:alphaModFix/>
          </a:blip>
          <a:srcRect t="7805" b="7805"/>
          <a:stretch/>
        </p:blipFill>
        <p:spPr>
          <a:xfrm>
            <a:off x="5058624" y="3403799"/>
            <a:ext cx="2221947" cy="12498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440" name="Google Shape;440;p54"/>
          <p:cNvGraphicFramePr/>
          <p:nvPr>
            <p:extLst>
              <p:ext uri="{D42A27DB-BD31-4B8C-83A1-F6EECF244321}">
                <p14:modId xmlns:p14="http://schemas.microsoft.com/office/powerpoint/2010/main" val="1267813111"/>
              </p:ext>
            </p:extLst>
          </p:nvPr>
        </p:nvGraphicFramePr>
        <p:xfrm>
          <a:off x="6840929" y="2170198"/>
          <a:ext cx="2142625" cy="103626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are some of the similarities and differences of these creatures.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5" y="769700"/>
            <a:ext cx="5725549" cy="425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25" y="769700"/>
            <a:ext cx="5725549" cy="4254498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tabular keys.</a:t>
            </a:r>
            <a:endParaRPr/>
          </a:p>
        </p:txBody>
      </p:sp>
      <p:graphicFrame>
        <p:nvGraphicFramePr>
          <p:cNvPr id="448" name="Google Shape;448;p55"/>
          <p:cNvGraphicFramePr/>
          <p:nvPr/>
        </p:nvGraphicFramePr>
        <p:xfrm>
          <a:off x="6793300" y="266050"/>
          <a:ext cx="2142625" cy="91433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 the table below: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49" name="Google Shape;449;p55"/>
          <p:cNvPicPr preferRelativeResize="0"/>
          <p:nvPr/>
        </p:nvPicPr>
        <p:blipFill rotWithShape="1">
          <a:blip r:embed="rId5">
            <a:alphaModFix amt="50000"/>
          </a:blip>
          <a:srcRect t="7813" b="7813"/>
          <a:stretch/>
        </p:blipFill>
        <p:spPr>
          <a:xfrm>
            <a:off x="643700" y="1618075"/>
            <a:ext cx="906177" cy="5729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0" name="Google Shape;450;p55"/>
          <p:cNvPicPr preferRelativeResize="0"/>
          <p:nvPr/>
        </p:nvPicPr>
        <p:blipFill rotWithShape="1">
          <a:blip r:embed="rId6">
            <a:alphaModFix amt="50000"/>
          </a:blip>
          <a:srcRect t="7511" b="7519"/>
          <a:stretch/>
        </p:blipFill>
        <p:spPr>
          <a:xfrm>
            <a:off x="1549875" y="2307750"/>
            <a:ext cx="906175" cy="5552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1" name="Google Shape;451;p55"/>
          <p:cNvPicPr preferRelativeResize="0"/>
          <p:nvPr/>
        </p:nvPicPr>
        <p:blipFill rotWithShape="1">
          <a:blip r:embed="rId7">
            <a:alphaModFix amt="50000"/>
          </a:blip>
          <a:srcRect t="7813" b="7813"/>
          <a:stretch/>
        </p:blipFill>
        <p:spPr>
          <a:xfrm>
            <a:off x="2411050" y="2982000"/>
            <a:ext cx="884929" cy="55524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2" name="Google Shape;452;p55"/>
          <p:cNvPicPr preferRelativeResize="0"/>
          <p:nvPr/>
        </p:nvPicPr>
        <p:blipFill rotWithShape="1">
          <a:blip r:embed="rId8">
            <a:alphaModFix amt="50000"/>
          </a:blip>
          <a:srcRect t="3866" b="3857"/>
          <a:stretch/>
        </p:blipFill>
        <p:spPr>
          <a:xfrm>
            <a:off x="3194700" y="3658850"/>
            <a:ext cx="906173" cy="5729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3" name="Google Shape;453;p55"/>
          <p:cNvPicPr preferRelativeResize="0"/>
          <p:nvPr/>
        </p:nvPicPr>
        <p:blipFill rotWithShape="1">
          <a:blip r:embed="rId9">
            <a:alphaModFix amt="50000"/>
          </a:blip>
          <a:srcRect t="7812" b="7820"/>
          <a:stretch/>
        </p:blipFill>
        <p:spPr>
          <a:xfrm>
            <a:off x="3872150" y="4341425"/>
            <a:ext cx="906172" cy="5552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4" name="Google Shape;454;p55"/>
          <p:cNvPicPr preferRelativeResize="0"/>
          <p:nvPr/>
        </p:nvPicPr>
        <p:blipFill rotWithShape="1">
          <a:blip r:embed="rId10">
            <a:alphaModFix amt="50000"/>
          </a:blip>
          <a:srcRect b="15397"/>
          <a:stretch/>
        </p:blipFill>
        <p:spPr>
          <a:xfrm>
            <a:off x="5241850" y="4341425"/>
            <a:ext cx="884924" cy="5552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5" name="Google Shape;455;p55"/>
          <p:cNvSpPr txBox="1"/>
          <p:nvPr/>
        </p:nvSpPr>
        <p:spPr>
          <a:xfrm>
            <a:off x="643700" y="3738000"/>
            <a:ext cx="14652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If </a:t>
            </a:r>
            <a:r>
              <a:rPr lang="en-GB" b="1">
                <a:latin typeface="Century Gothic"/>
                <a:ea typeface="Century Gothic"/>
                <a:cs typeface="Century Gothic"/>
                <a:sym typeface="Century Gothic"/>
              </a:rPr>
              <a:t>YES 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move</a:t>
            </a:r>
            <a:r>
              <a:rPr lang="en-GB" b="1">
                <a:latin typeface="Century Gothic"/>
                <a:ea typeface="Century Gothic"/>
                <a:cs typeface="Century Gothic"/>
                <a:sym typeface="Century Gothic"/>
              </a:rPr>
              <a:t> ←  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If </a:t>
            </a:r>
            <a:r>
              <a:rPr lang="en-GB" b="1">
                <a:latin typeface="Century Gothic"/>
                <a:ea typeface="Century Gothic"/>
                <a:cs typeface="Century Gothic"/>
                <a:sym typeface="Century Gothic"/>
              </a:rPr>
              <a:t>NO 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move →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55"/>
          <p:cNvSpPr txBox="1"/>
          <p:nvPr/>
        </p:nvSpPr>
        <p:spPr>
          <a:xfrm>
            <a:off x="642950" y="1599875"/>
            <a:ext cx="9120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Century Gothic"/>
                <a:ea typeface="Century Gothic"/>
                <a:cs typeface="Century Gothic"/>
                <a:sym typeface="Century Gothic"/>
              </a:rPr>
              <a:t>Rhinoceros</a:t>
            </a:r>
            <a:endParaRPr sz="1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7" name="Google Shape;457;p55"/>
          <p:cNvSpPr txBox="1"/>
          <p:nvPr/>
        </p:nvSpPr>
        <p:spPr>
          <a:xfrm>
            <a:off x="1546963" y="2280850"/>
            <a:ext cx="9120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Century Gothic"/>
                <a:ea typeface="Century Gothic"/>
                <a:cs typeface="Century Gothic"/>
                <a:sym typeface="Century Gothic"/>
              </a:rPr>
              <a:t>Elephant</a:t>
            </a:r>
            <a:endParaRPr sz="1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8" name="Google Shape;458;p55"/>
          <p:cNvSpPr txBox="1"/>
          <p:nvPr/>
        </p:nvSpPr>
        <p:spPr>
          <a:xfrm>
            <a:off x="2397513" y="2961825"/>
            <a:ext cx="9120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Century Gothic"/>
                <a:ea typeface="Century Gothic"/>
                <a:cs typeface="Century Gothic"/>
                <a:sym typeface="Century Gothic"/>
              </a:rPr>
              <a:t>Ostrich</a:t>
            </a:r>
            <a:endParaRPr sz="1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9" name="Google Shape;459;p55"/>
          <p:cNvSpPr txBox="1"/>
          <p:nvPr/>
        </p:nvSpPr>
        <p:spPr>
          <a:xfrm>
            <a:off x="3191788" y="3640238"/>
            <a:ext cx="9120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Century Gothic"/>
                <a:ea typeface="Century Gothic"/>
                <a:cs typeface="Century Gothic"/>
                <a:sym typeface="Century Gothic"/>
              </a:rPr>
              <a:t>Zebra</a:t>
            </a:r>
            <a:endParaRPr sz="1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0" name="Google Shape;460;p55"/>
          <p:cNvSpPr txBox="1"/>
          <p:nvPr/>
        </p:nvSpPr>
        <p:spPr>
          <a:xfrm>
            <a:off x="3869238" y="4341425"/>
            <a:ext cx="9120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Century Gothic"/>
                <a:ea typeface="Century Gothic"/>
                <a:cs typeface="Century Gothic"/>
                <a:sym typeface="Century Gothic"/>
              </a:rPr>
              <a:t>Lion</a:t>
            </a:r>
            <a:endParaRPr sz="1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1" name="Google Shape;461;p55"/>
          <p:cNvSpPr txBox="1"/>
          <p:nvPr/>
        </p:nvSpPr>
        <p:spPr>
          <a:xfrm>
            <a:off x="5228325" y="4341275"/>
            <a:ext cx="9120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Century Gothic"/>
                <a:ea typeface="Century Gothic"/>
                <a:cs typeface="Century Gothic"/>
                <a:sym typeface="Century Gothic"/>
              </a:rPr>
              <a:t>Giraffe</a:t>
            </a:r>
            <a:endParaRPr sz="1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462" name="Google Shape;462;p55"/>
          <p:cNvGraphicFramePr/>
          <p:nvPr/>
        </p:nvGraphicFramePr>
        <p:xfrm>
          <a:off x="5890925" y="1174025"/>
          <a:ext cx="3045000" cy="304785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Horns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No Horns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Rhino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 To 2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Trunk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No 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__________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No 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 to 4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__________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No 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 to 5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5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A 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No 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63" name="Google Shape;463;p55"/>
          <p:cNvSpPr txBox="1"/>
          <p:nvPr/>
        </p:nvSpPr>
        <p:spPr>
          <a:xfrm>
            <a:off x="3807150" y="1221200"/>
            <a:ext cx="1529700" cy="7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Century Gothic"/>
                <a:ea typeface="Century Gothic"/>
                <a:cs typeface="Century Gothic"/>
                <a:sym typeface="Century Gothic"/>
              </a:rPr>
              <a:t>Animals On Safari</a:t>
            </a:r>
            <a:endParaRPr sz="16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5" y="669700"/>
            <a:ext cx="5725549" cy="4254498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tabular keys.</a:t>
            </a:r>
            <a:endParaRPr/>
          </a:p>
        </p:txBody>
      </p:sp>
      <p:graphicFrame>
        <p:nvGraphicFramePr>
          <p:cNvPr id="470" name="Google Shape;470;p56"/>
          <p:cNvGraphicFramePr/>
          <p:nvPr/>
        </p:nvGraphicFramePr>
        <p:xfrm>
          <a:off x="6793300" y="266050"/>
          <a:ext cx="2142625" cy="91433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 the table below: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71" name="Google Shape;471;p56"/>
          <p:cNvSpPr txBox="1"/>
          <p:nvPr/>
        </p:nvSpPr>
        <p:spPr>
          <a:xfrm>
            <a:off x="703650" y="3809950"/>
            <a:ext cx="14652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If </a:t>
            </a:r>
            <a:r>
              <a:rPr lang="en-GB" b="1">
                <a:latin typeface="Century Gothic"/>
                <a:ea typeface="Century Gothic"/>
                <a:cs typeface="Century Gothic"/>
                <a:sym typeface="Century Gothic"/>
              </a:rPr>
              <a:t>YES 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move</a:t>
            </a:r>
            <a:r>
              <a:rPr lang="en-GB" b="1">
                <a:latin typeface="Century Gothic"/>
                <a:ea typeface="Century Gothic"/>
                <a:cs typeface="Century Gothic"/>
                <a:sym typeface="Century Gothic"/>
              </a:rPr>
              <a:t> ←  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If </a:t>
            </a:r>
            <a:r>
              <a:rPr lang="en-GB" b="1">
                <a:latin typeface="Century Gothic"/>
                <a:ea typeface="Century Gothic"/>
                <a:cs typeface="Century Gothic"/>
                <a:sym typeface="Century Gothic"/>
              </a:rPr>
              <a:t>NO 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move →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472" name="Google Shape;472;p56"/>
          <p:cNvGraphicFramePr/>
          <p:nvPr/>
        </p:nvGraphicFramePr>
        <p:xfrm>
          <a:off x="5890925" y="1174025"/>
          <a:ext cx="3045000" cy="304785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Horns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No Horns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Rhino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 To 2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Trunk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No 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__________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No 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 to 4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__________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No 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 to 5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5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A 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No 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________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3" name="Google Shape;473;p56"/>
          <p:cNvSpPr txBox="1"/>
          <p:nvPr/>
        </p:nvSpPr>
        <p:spPr>
          <a:xfrm>
            <a:off x="3500700" y="620350"/>
            <a:ext cx="21426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Century Gothic"/>
                <a:ea typeface="Century Gothic"/>
                <a:cs typeface="Century Gothic"/>
                <a:sym typeface="Century Gothic"/>
              </a:rPr>
              <a:t>Animals On Safari</a:t>
            </a:r>
            <a:endParaRPr sz="16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4" name="Google Shape;47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31" y="1467325"/>
            <a:ext cx="1071558" cy="713926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5" name="Google Shape;475;p56"/>
          <p:cNvPicPr preferRelativeResize="0"/>
          <p:nvPr/>
        </p:nvPicPr>
        <p:blipFill rotWithShape="1">
          <a:blip r:embed="rId5">
            <a:alphaModFix/>
          </a:blip>
          <a:srcRect l="6883" t="6864" r="6310"/>
          <a:stretch/>
        </p:blipFill>
        <p:spPr>
          <a:xfrm>
            <a:off x="1490900" y="2181252"/>
            <a:ext cx="950574" cy="6027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6" name="Google Shape;476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5400" y="3535963"/>
            <a:ext cx="950575" cy="6429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7" name="Google Shape;477;p56"/>
          <p:cNvPicPr preferRelativeResize="0"/>
          <p:nvPr/>
        </p:nvPicPr>
        <p:blipFill rotWithShape="1">
          <a:blip r:embed="rId7">
            <a:alphaModFix/>
          </a:blip>
          <a:srcRect l="17717" t="8795" r="13850" b="3516"/>
          <a:stretch/>
        </p:blipFill>
        <p:spPr>
          <a:xfrm>
            <a:off x="2395150" y="2867900"/>
            <a:ext cx="950575" cy="642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8" name="Google Shape;478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28900" y="4255725"/>
            <a:ext cx="950575" cy="81295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9" name="Google Shape;479;p56"/>
          <p:cNvPicPr preferRelativeResize="0"/>
          <p:nvPr/>
        </p:nvPicPr>
        <p:blipFill rotWithShape="1">
          <a:blip r:embed="rId9">
            <a:alphaModFix/>
          </a:blip>
          <a:srcRect t="13794" r="71998" b="42317"/>
          <a:stretch/>
        </p:blipFill>
        <p:spPr>
          <a:xfrm>
            <a:off x="5140925" y="4255725"/>
            <a:ext cx="1071577" cy="8129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" name="Picture 2" descr="Image result for pencil">
            <a:extLst>
              <a:ext uri="{FF2B5EF4-FFF2-40B4-BE49-F238E27FC236}">
                <a16:creationId xmlns:a16="http://schemas.microsoft.com/office/drawing/2014/main" id="{24871CDF-CDC2-497C-B6AD-510D24557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8173988" y="28263"/>
            <a:ext cx="970012" cy="81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tabular keys.</a:t>
            </a:r>
            <a:endParaRPr/>
          </a:p>
        </p:txBody>
      </p:sp>
      <p:graphicFrame>
        <p:nvGraphicFramePr>
          <p:cNvPr id="485" name="Google Shape;485;p57"/>
          <p:cNvGraphicFramePr/>
          <p:nvPr/>
        </p:nvGraphicFramePr>
        <p:xfrm>
          <a:off x="6793300" y="266050"/>
          <a:ext cx="2142625" cy="103626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do we use classification systems? Please explain.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6" name="Google Shape;486;p57"/>
          <p:cNvSpPr/>
          <p:nvPr/>
        </p:nvSpPr>
        <p:spPr>
          <a:xfrm>
            <a:off x="552550" y="731224"/>
            <a:ext cx="5896800" cy="7506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Create a dichotomous key for these organisms.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a tabular key for these organisms.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487" name="Google Shape;487;p57"/>
          <p:cNvGraphicFramePr/>
          <p:nvPr/>
        </p:nvGraphicFramePr>
        <p:xfrm>
          <a:off x="6797370" y="1185675"/>
          <a:ext cx="2134475" cy="371850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 that we use keys to help classify different organisms based on their features.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classification system or  key separates organisms based off key physical features. These features are identified with simple </a:t>
                      </a: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yes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or </a:t>
                      </a: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answers (e.g. Has Shell or Does Not Have Shell).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</a:t>
                      </a: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dichotomous 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key separates organisms into two groups until each organism is identified.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</a:t>
                      </a: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tabular 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key separates organisms by prompting responses to identify a species.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88" name="Google Shape;488;p57"/>
          <p:cNvPicPr preferRelativeResize="0"/>
          <p:nvPr/>
        </p:nvPicPr>
        <p:blipFill rotWithShape="1">
          <a:blip r:embed="rId3">
            <a:alphaModFix/>
          </a:blip>
          <a:srcRect t="13514" b="47175"/>
          <a:stretch/>
        </p:blipFill>
        <p:spPr>
          <a:xfrm>
            <a:off x="2425225" y="1752801"/>
            <a:ext cx="1883975" cy="10597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9" name="Google Shape;489;p57"/>
          <p:cNvPicPr preferRelativeResize="0"/>
          <p:nvPr/>
        </p:nvPicPr>
        <p:blipFill rotWithShape="1">
          <a:blip r:embed="rId4">
            <a:alphaModFix/>
          </a:blip>
          <a:srcRect t="6171" b="6171"/>
          <a:stretch/>
        </p:blipFill>
        <p:spPr>
          <a:xfrm>
            <a:off x="552544" y="1752800"/>
            <a:ext cx="1883961" cy="105972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0" name="Google Shape;490;p57"/>
          <p:cNvPicPr preferRelativeResize="0"/>
          <p:nvPr/>
        </p:nvPicPr>
        <p:blipFill rotWithShape="1">
          <a:blip r:embed="rId5">
            <a:alphaModFix/>
          </a:blip>
          <a:srcRect t="7997" b="7997"/>
          <a:stretch/>
        </p:blipFill>
        <p:spPr>
          <a:xfrm>
            <a:off x="2425236" y="2812525"/>
            <a:ext cx="1883969" cy="10597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1" name="Google Shape;491;p57"/>
          <p:cNvPicPr preferRelativeResize="0"/>
          <p:nvPr/>
        </p:nvPicPr>
        <p:blipFill rotWithShape="1">
          <a:blip r:embed="rId6">
            <a:alphaModFix/>
          </a:blip>
          <a:srcRect t="9210" b="9210"/>
          <a:stretch/>
        </p:blipFill>
        <p:spPr>
          <a:xfrm>
            <a:off x="552542" y="2812525"/>
            <a:ext cx="1883959" cy="105972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2" name="Google Shape;492;p57"/>
          <p:cNvPicPr preferRelativeResize="0"/>
          <p:nvPr/>
        </p:nvPicPr>
        <p:blipFill rotWithShape="1">
          <a:blip r:embed="rId7">
            <a:alphaModFix/>
          </a:blip>
          <a:srcRect t="7584" b="7576"/>
          <a:stretch/>
        </p:blipFill>
        <p:spPr>
          <a:xfrm>
            <a:off x="2425244" y="3872250"/>
            <a:ext cx="1883953" cy="10597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3" name="Google Shape;493;p57"/>
          <p:cNvPicPr preferRelativeResize="0"/>
          <p:nvPr/>
        </p:nvPicPr>
        <p:blipFill rotWithShape="1">
          <a:blip r:embed="rId8">
            <a:alphaModFix/>
          </a:blip>
          <a:srcRect t="5004" b="4995"/>
          <a:stretch/>
        </p:blipFill>
        <p:spPr>
          <a:xfrm>
            <a:off x="552538" y="3872239"/>
            <a:ext cx="1883976" cy="105973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4" name="Google Shape;494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51175" y="1617300"/>
            <a:ext cx="2204234" cy="16379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5" name="Google Shape;495;p57"/>
          <p:cNvGraphicFramePr/>
          <p:nvPr/>
        </p:nvGraphicFramePr>
        <p:xfrm>
          <a:off x="4460500" y="3255225"/>
          <a:ext cx="2185550" cy="182871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1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Has _______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Has No ____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2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Has _______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Has No ____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3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Has _______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Has No ____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tabular keys.</a:t>
            </a:r>
            <a:endParaRPr/>
          </a:p>
        </p:txBody>
      </p:sp>
      <p:graphicFrame>
        <p:nvGraphicFramePr>
          <p:cNvPr id="501" name="Google Shape;501;p58"/>
          <p:cNvGraphicFramePr/>
          <p:nvPr>
            <p:extLst>
              <p:ext uri="{D42A27DB-BD31-4B8C-83A1-F6EECF244321}">
                <p14:modId xmlns:p14="http://schemas.microsoft.com/office/powerpoint/2010/main" val="3297900543"/>
              </p:ext>
            </p:extLst>
          </p:nvPr>
        </p:nvGraphicFramePr>
        <p:xfrm>
          <a:off x="6797370" y="95920"/>
          <a:ext cx="2142625" cy="103626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do we use classification systems? Please explain.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02" name="Google Shape;502;p58"/>
          <p:cNvSpPr/>
          <p:nvPr/>
        </p:nvSpPr>
        <p:spPr>
          <a:xfrm>
            <a:off x="552550" y="731224"/>
            <a:ext cx="5896800" cy="7506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Create a dichotomous key for these organisms.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a tabular key for these organisms.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503" name="Google Shape;503;p58"/>
          <p:cNvGraphicFramePr/>
          <p:nvPr/>
        </p:nvGraphicFramePr>
        <p:xfrm>
          <a:off x="6797370" y="1185675"/>
          <a:ext cx="2134475" cy="371850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 that we use keys to help classify different organisms based on their features.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classification system or  key separates organisms based off key physical features. These features are identified with simple </a:t>
                      </a: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yes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or </a:t>
                      </a: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answers (e.g. Has Shell or Does Not Have Shell).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</a:t>
                      </a: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dichotomous 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key separates organisms into two groups until each organism is identified.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</a:t>
                      </a: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tabular 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key separates organisms by prompting responses to identify a species.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04" name="Google Shape;504;p58"/>
          <p:cNvGraphicFramePr/>
          <p:nvPr/>
        </p:nvGraphicFramePr>
        <p:xfrm>
          <a:off x="4486045" y="2302275"/>
          <a:ext cx="2134475" cy="204210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Key features you could mention include: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Char char="●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A Shell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Char char="●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A Snout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Char char="●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Fins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Char char="●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a barb on tail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Char char="●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White Stripes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Char char="●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Gills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2D68B2A-5157-8893-F79D-C0C1BBA21168}"/>
              </a:ext>
            </a:extLst>
          </p:cNvPr>
          <p:cNvGrpSpPr/>
          <p:nvPr/>
        </p:nvGrpSpPr>
        <p:grpSpPr>
          <a:xfrm>
            <a:off x="423225" y="1564324"/>
            <a:ext cx="3755088" cy="3521426"/>
            <a:chOff x="423225" y="1564324"/>
            <a:chExt cx="3755088" cy="3521426"/>
          </a:xfrm>
        </p:grpSpPr>
        <p:pic>
          <p:nvPicPr>
            <p:cNvPr id="505" name="Google Shape;505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65850" y="1712518"/>
              <a:ext cx="1525225" cy="7664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58"/>
            <p:cNvPicPr preferRelativeResize="0"/>
            <p:nvPr/>
          </p:nvPicPr>
          <p:blipFill rotWithShape="1">
            <a:blip r:embed="rId4">
              <a:alphaModFix/>
            </a:blip>
            <a:srcRect l="11542" r="9293" b="5499"/>
            <a:stretch/>
          </p:blipFill>
          <p:spPr>
            <a:xfrm>
              <a:off x="2823573" y="2709678"/>
              <a:ext cx="1354740" cy="105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61250" y="2790863"/>
              <a:ext cx="1525226" cy="8973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58"/>
            <p:cNvPicPr preferRelativeResize="0"/>
            <p:nvPr/>
          </p:nvPicPr>
          <p:blipFill rotWithShape="1">
            <a:blip r:embed="rId6">
              <a:alphaModFix/>
            </a:blip>
            <a:srcRect l="16195" t="9133" r="11277" b="9313"/>
            <a:stretch/>
          </p:blipFill>
          <p:spPr>
            <a:xfrm>
              <a:off x="1027205" y="1564324"/>
              <a:ext cx="934657" cy="124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5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3225" y="3881509"/>
              <a:ext cx="2142625" cy="930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58" descr="Image result for invertebrates white backgroun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912900" y="4000084"/>
              <a:ext cx="1226125" cy="8557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1" name="Google Shape;511;p58"/>
            <p:cNvSpPr txBox="1"/>
            <p:nvPr/>
          </p:nvSpPr>
          <p:spPr>
            <a:xfrm>
              <a:off x="2799463" y="2397750"/>
              <a:ext cx="8490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Century Gothic"/>
                  <a:ea typeface="Century Gothic"/>
                  <a:cs typeface="Century Gothic"/>
                  <a:sym typeface="Century Gothic"/>
                </a:rPr>
                <a:t>Clown Fish</a:t>
              </a:r>
              <a:endParaRPr sz="100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2" name="Google Shape;512;p58"/>
            <p:cNvSpPr txBox="1"/>
            <p:nvPr/>
          </p:nvSpPr>
          <p:spPr>
            <a:xfrm>
              <a:off x="552538" y="2302275"/>
              <a:ext cx="8490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Century Gothic"/>
                  <a:ea typeface="Century Gothic"/>
                  <a:cs typeface="Century Gothic"/>
                  <a:sym typeface="Century Gothic"/>
                </a:rPr>
                <a:t>Seahorse</a:t>
              </a:r>
              <a:endParaRPr sz="100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3" name="Google Shape;513;p58"/>
            <p:cNvSpPr txBox="1"/>
            <p:nvPr/>
          </p:nvSpPr>
          <p:spPr>
            <a:xfrm>
              <a:off x="632988" y="3688200"/>
              <a:ext cx="8490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Century Gothic"/>
                  <a:ea typeface="Century Gothic"/>
                  <a:cs typeface="Century Gothic"/>
                  <a:sym typeface="Century Gothic"/>
                </a:rPr>
                <a:t>Tiger Shark</a:t>
              </a:r>
              <a:endParaRPr sz="100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4" name="Google Shape;514;p58"/>
            <p:cNvSpPr txBox="1"/>
            <p:nvPr/>
          </p:nvSpPr>
          <p:spPr>
            <a:xfrm>
              <a:off x="749413" y="4632375"/>
              <a:ext cx="8490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Century Gothic"/>
                  <a:ea typeface="Century Gothic"/>
                  <a:cs typeface="Century Gothic"/>
                  <a:sym typeface="Century Gothic"/>
                </a:rPr>
                <a:t>Turtle</a:t>
              </a:r>
              <a:endParaRPr sz="100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5" name="Google Shape;515;p58"/>
            <p:cNvSpPr txBox="1"/>
            <p:nvPr/>
          </p:nvSpPr>
          <p:spPr>
            <a:xfrm>
              <a:off x="2799463" y="4737750"/>
              <a:ext cx="8490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Century Gothic"/>
                  <a:ea typeface="Century Gothic"/>
                  <a:cs typeface="Century Gothic"/>
                  <a:sym typeface="Century Gothic"/>
                </a:rPr>
                <a:t>Starfish</a:t>
              </a:r>
              <a:endParaRPr sz="100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6" name="Google Shape;516;p58"/>
            <p:cNvSpPr txBox="1"/>
            <p:nvPr/>
          </p:nvSpPr>
          <p:spPr>
            <a:xfrm>
              <a:off x="2684788" y="3769400"/>
              <a:ext cx="8490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Century Gothic"/>
                  <a:ea typeface="Century Gothic"/>
                  <a:cs typeface="Century Gothic"/>
                  <a:sym typeface="Century Gothic"/>
                </a:rPr>
                <a:t>Stingray</a:t>
              </a:r>
              <a:endParaRPr sz="100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19" name="Picture 2" descr="Image result for pencil">
            <a:extLst>
              <a:ext uri="{FF2B5EF4-FFF2-40B4-BE49-F238E27FC236}">
                <a16:creationId xmlns:a16="http://schemas.microsoft.com/office/drawing/2014/main" id="{D9DC014F-3AA1-4713-986B-966B0D266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8401722" y="28263"/>
            <a:ext cx="742278" cy="62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tabular keys.</a:t>
            </a:r>
            <a:endParaRPr/>
          </a:p>
        </p:txBody>
      </p:sp>
      <p:graphicFrame>
        <p:nvGraphicFramePr>
          <p:cNvPr id="522" name="Google Shape;522;p59"/>
          <p:cNvGraphicFramePr/>
          <p:nvPr>
            <p:extLst>
              <p:ext uri="{D42A27DB-BD31-4B8C-83A1-F6EECF244321}">
                <p14:modId xmlns:p14="http://schemas.microsoft.com/office/powerpoint/2010/main" val="4209894419"/>
              </p:ext>
            </p:extLst>
          </p:nvPr>
        </p:nvGraphicFramePr>
        <p:xfrm>
          <a:off x="6789220" y="70264"/>
          <a:ext cx="2142625" cy="103626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Why do we use classification systems? Please explain.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23" name="Google Shape;523;p59"/>
          <p:cNvSpPr/>
          <p:nvPr/>
        </p:nvSpPr>
        <p:spPr>
          <a:xfrm>
            <a:off x="552550" y="731224"/>
            <a:ext cx="5896800" cy="7506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Create a dichotomous key for these organisms.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a tabular key for these organisms.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524" name="Google Shape;524;p59"/>
          <p:cNvGraphicFramePr/>
          <p:nvPr/>
        </p:nvGraphicFramePr>
        <p:xfrm>
          <a:off x="6797370" y="1185675"/>
          <a:ext cx="2134475" cy="371850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 that we use keys to help classify different organisms based on their features.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classification system or  key separates organisms based off key physical features. These features are identified with simple </a:t>
                      </a: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yes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or </a:t>
                      </a: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answers (e.g. Has Shell or Does Not Have Shell).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</a:t>
                      </a: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dichotomous 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key separates organisms into two groups until each organism is identified.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</a:t>
                      </a: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tabular 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key separates organisms by prompting responses to identify a species.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25" name="Google Shape;525;p59"/>
          <p:cNvGraphicFramePr/>
          <p:nvPr/>
        </p:nvGraphicFramePr>
        <p:xfrm>
          <a:off x="4486045" y="2302275"/>
          <a:ext cx="2134475" cy="204210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Key features you could mention include: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Char char="●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a shell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Char char="●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fins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Char char="●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gills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Char char="●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antennae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Char char="●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claws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Century Gothic"/>
                        <a:buChar char="●"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Has tentacles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26" name="Google Shape;52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250" y="2790863"/>
            <a:ext cx="1525226" cy="897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225" y="3881509"/>
            <a:ext cx="2142625" cy="93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9" descr="Image result for invertebrates white backgroun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12900" y="4000084"/>
            <a:ext cx="1226125" cy="855729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9"/>
          <p:cNvSpPr txBox="1"/>
          <p:nvPr/>
        </p:nvSpPr>
        <p:spPr>
          <a:xfrm>
            <a:off x="2799463" y="2451613"/>
            <a:ext cx="8490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Cuttle Fish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0" name="Google Shape;530;p59"/>
          <p:cNvSpPr txBox="1"/>
          <p:nvPr/>
        </p:nvSpPr>
        <p:spPr>
          <a:xfrm>
            <a:off x="552538" y="2302275"/>
            <a:ext cx="8490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Crab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1" name="Google Shape;531;p59"/>
          <p:cNvSpPr txBox="1"/>
          <p:nvPr/>
        </p:nvSpPr>
        <p:spPr>
          <a:xfrm>
            <a:off x="632988" y="3688200"/>
            <a:ext cx="8490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Tiger Shark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2" name="Google Shape;532;p59"/>
          <p:cNvSpPr txBox="1"/>
          <p:nvPr/>
        </p:nvSpPr>
        <p:spPr>
          <a:xfrm>
            <a:off x="749413" y="4632375"/>
            <a:ext cx="8490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Turtle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3" name="Google Shape;533;p59"/>
          <p:cNvSpPr txBox="1"/>
          <p:nvPr/>
        </p:nvSpPr>
        <p:spPr>
          <a:xfrm>
            <a:off x="2799463" y="4737750"/>
            <a:ext cx="8490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Starfish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4" name="Google Shape;534;p59"/>
          <p:cNvSpPr txBox="1"/>
          <p:nvPr/>
        </p:nvSpPr>
        <p:spPr>
          <a:xfrm>
            <a:off x="2684788" y="3769400"/>
            <a:ext cx="8490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Sea slug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5" name="Google Shape;535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691" y="1539977"/>
            <a:ext cx="1023609" cy="8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9"/>
          <p:cNvPicPr preferRelativeResize="0"/>
          <p:nvPr/>
        </p:nvPicPr>
        <p:blipFill rotWithShape="1">
          <a:blip r:embed="rId7">
            <a:alphaModFix/>
          </a:blip>
          <a:srcRect b="10"/>
          <a:stretch/>
        </p:blipFill>
        <p:spPr>
          <a:xfrm>
            <a:off x="2563200" y="2848321"/>
            <a:ext cx="1654400" cy="9305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37" name="Google Shape;537;p59"/>
          <p:cNvPicPr preferRelativeResize="0"/>
          <p:nvPr/>
        </p:nvPicPr>
        <p:blipFill rotWithShape="1">
          <a:blip r:embed="rId8">
            <a:alphaModFix/>
          </a:blip>
          <a:srcRect t="8219" b="20984"/>
          <a:stretch/>
        </p:blipFill>
        <p:spPr>
          <a:xfrm>
            <a:off x="2192575" y="1556551"/>
            <a:ext cx="1833450" cy="9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tabular keys.</a:t>
            </a:r>
            <a:endParaRPr/>
          </a:p>
        </p:txBody>
      </p:sp>
      <p:sp>
        <p:nvSpPr>
          <p:cNvPr id="543" name="Google Shape;543;p60"/>
          <p:cNvSpPr/>
          <p:nvPr/>
        </p:nvSpPr>
        <p:spPr>
          <a:xfrm>
            <a:off x="552550" y="731226"/>
            <a:ext cx="5896800" cy="4758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 dirty="0">
                <a:latin typeface="Century Gothic"/>
                <a:ea typeface="Century Gothic"/>
                <a:cs typeface="Century Gothic"/>
                <a:sym typeface="Century Gothic"/>
              </a:rPr>
              <a:t>Create a tabular key for these organisms.</a:t>
            </a:r>
            <a:endParaRPr sz="18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4" name="Google Shape;544;p60"/>
          <p:cNvPicPr preferRelativeResize="0"/>
          <p:nvPr/>
        </p:nvPicPr>
        <p:blipFill rotWithShape="1">
          <a:blip r:embed="rId3">
            <a:alphaModFix/>
          </a:blip>
          <a:srcRect t="7877" b="7877"/>
          <a:stretch/>
        </p:blipFill>
        <p:spPr>
          <a:xfrm>
            <a:off x="1011992" y="1407837"/>
            <a:ext cx="2343135" cy="129557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5" name="Google Shape;545;p60"/>
          <p:cNvPicPr preferRelativeResize="0"/>
          <p:nvPr/>
        </p:nvPicPr>
        <p:blipFill rotWithShape="1">
          <a:blip r:embed="rId4">
            <a:alphaModFix/>
          </a:blip>
          <a:srcRect t="7813" b="7813"/>
          <a:stretch/>
        </p:blipFill>
        <p:spPr>
          <a:xfrm>
            <a:off x="4025019" y="1407825"/>
            <a:ext cx="2343124" cy="129564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6" name="Google Shape;546;p60"/>
          <p:cNvPicPr preferRelativeResize="0"/>
          <p:nvPr/>
        </p:nvPicPr>
        <p:blipFill rotWithShape="1">
          <a:blip r:embed="rId5">
            <a:alphaModFix/>
          </a:blip>
          <a:srcRect t="4388" b="4379"/>
          <a:stretch/>
        </p:blipFill>
        <p:spPr>
          <a:xfrm>
            <a:off x="1012009" y="3235320"/>
            <a:ext cx="2343077" cy="129558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7" name="Google Shape;547;p60"/>
          <p:cNvPicPr preferRelativeResize="0"/>
          <p:nvPr/>
        </p:nvPicPr>
        <p:blipFill rotWithShape="1">
          <a:blip r:embed="rId6">
            <a:alphaModFix/>
          </a:blip>
          <a:srcRect t="12502" b="12495"/>
          <a:stretch/>
        </p:blipFill>
        <p:spPr>
          <a:xfrm>
            <a:off x="4026449" y="3236126"/>
            <a:ext cx="2340278" cy="129403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8" name="Google Shape;548;p60"/>
          <p:cNvSpPr txBox="1"/>
          <p:nvPr/>
        </p:nvSpPr>
        <p:spPr>
          <a:xfrm>
            <a:off x="1010350" y="2720441"/>
            <a:ext cx="23403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entury Gothic"/>
                <a:ea typeface="Century Gothic"/>
                <a:cs typeface="Century Gothic"/>
                <a:sym typeface="Century Gothic"/>
              </a:rPr>
              <a:t>Oak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9" name="Google Shape;549;p60"/>
          <p:cNvSpPr txBox="1"/>
          <p:nvPr/>
        </p:nvSpPr>
        <p:spPr>
          <a:xfrm>
            <a:off x="4026449" y="2720466"/>
            <a:ext cx="23403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entury Gothic"/>
                <a:ea typeface="Century Gothic"/>
                <a:cs typeface="Century Gothic"/>
                <a:sym typeface="Century Gothic"/>
              </a:rPr>
              <a:t>Palm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0" name="Google Shape;550;p60"/>
          <p:cNvSpPr txBox="1"/>
          <p:nvPr/>
        </p:nvSpPr>
        <p:spPr>
          <a:xfrm>
            <a:off x="1010350" y="4530903"/>
            <a:ext cx="23403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entury Gothic"/>
                <a:ea typeface="Century Gothic"/>
                <a:cs typeface="Century Gothic"/>
                <a:sym typeface="Century Gothic"/>
              </a:rPr>
              <a:t>Pine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1" name="Google Shape;551;p60"/>
          <p:cNvSpPr txBox="1"/>
          <p:nvPr/>
        </p:nvSpPr>
        <p:spPr>
          <a:xfrm>
            <a:off x="4026435" y="4530928"/>
            <a:ext cx="23403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entury Gothic"/>
                <a:ea typeface="Century Gothic"/>
                <a:cs typeface="Century Gothic"/>
                <a:sym typeface="Century Gothic"/>
              </a:rPr>
              <a:t>Mangrove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552" name="Google Shape;552;p60"/>
          <p:cNvGraphicFramePr/>
          <p:nvPr/>
        </p:nvGraphicFramePr>
        <p:xfrm>
          <a:off x="6797370" y="1593900"/>
          <a:ext cx="2134475" cy="304794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classification system or  key separates organisms based off key physical features. These features are identified with simple </a:t>
                      </a: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yes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or </a:t>
                      </a: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answers (e.g. Has Shell or Does Not Have Shell).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</a:t>
                      </a: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dichotomous 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key separates organisms into two groups until each organism is identified.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</a:t>
                      </a:r>
                      <a:r>
                        <a:rPr lang="en-GB" sz="11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tabular </a:t>
                      </a: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key separates organisms by prompting responses to identify a species.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53" name="Google Shape;553;p60"/>
          <p:cNvGraphicFramePr/>
          <p:nvPr>
            <p:extLst>
              <p:ext uri="{D42A27DB-BD31-4B8C-83A1-F6EECF244321}">
                <p14:modId xmlns:p14="http://schemas.microsoft.com/office/powerpoint/2010/main" val="3417827994"/>
              </p:ext>
            </p:extLst>
          </p:nvPr>
        </p:nvGraphicFramePr>
        <p:xfrm>
          <a:off x="6793300" y="266050"/>
          <a:ext cx="2142625" cy="103626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 your groups, create a tabular key to identify each other.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" name="Picture 2" descr="Image result for pencil">
            <a:extLst>
              <a:ext uri="{FF2B5EF4-FFF2-40B4-BE49-F238E27FC236}">
                <a16:creationId xmlns:a16="http://schemas.microsoft.com/office/drawing/2014/main" id="{C4513DBA-6F9E-44CD-B1F0-560317D01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8401722" y="28263"/>
            <a:ext cx="742278" cy="62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1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define tabular.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use provided tabular keys to classify organisms,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construct tabular keys.</a:t>
            </a:r>
            <a:endParaRPr/>
          </a:p>
        </p:txBody>
      </p:sp>
      <p:sp>
        <p:nvSpPr>
          <p:cNvPr id="559" name="Google Shape;559;p61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800">
                <a:solidFill>
                  <a:schemeClr val="lt1"/>
                </a:solidFill>
              </a:rPr>
              <a:t>We will classify organisms using tabular keys.</a:t>
            </a:r>
            <a:endParaRPr sz="4800"/>
          </a:p>
        </p:txBody>
      </p:sp>
      <p:graphicFrame>
        <p:nvGraphicFramePr>
          <p:cNvPr id="560" name="Google Shape;560;p61"/>
          <p:cNvGraphicFramePr/>
          <p:nvPr/>
        </p:nvGraphicFramePr>
        <p:xfrm>
          <a:off x="6793300" y="4154275"/>
          <a:ext cx="2142625" cy="91433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Success Criteria.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5" y="769700"/>
            <a:ext cx="5725549" cy="425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25" y="769700"/>
            <a:ext cx="5725549" cy="4254498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classify organisms using tabular keys.</a:t>
            </a:r>
            <a:endParaRPr/>
          </a:p>
        </p:txBody>
      </p:sp>
      <p:graphicFrame>
        <p:nvGraphicFramePr>
          <p:cNvPr id="568" name="Google Shape;568;p62"/>
          <p:cNvGraphicFramePr/>
          <p:nvPr/>
        </p:nvGraphicFramePr>
        <p:xfrm>
          <a:off x="6793300" y="266050"/>
          <a:ext cx="2142625" cy="91433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 the table below: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69" name="Google Shape;569;p62"/>
          <p:cNvGraphicFramePr/>
          <p:nvPr/>
        </p:nvGraphicFramePr>
        <p:xfrm>
          <a:off x="6797375" y="4213500"/>
          <a:ext cx="2134475" cy="70098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70" name="Google Shape;570;p62"/>
          <p:cNvPicPr preferRelativeResize="0"/>
          <p:nvPr/>
        </p:nvPicPr>
        <p:blipFill rotWithShape="1">
          <a:blip r:embed="rId5">
            <a:alphaModFix amt="50000"/>
          </a:blip>
          <a:srcRect t="7813" b="7813"/>
          <a:stretch/>
        </p:blipFill>
        <p:spPr>
          <a:xfrm>
            <a:off x="643700" y="1618075"/>
            <a:ext cx="906177" cy="5729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1" name="Google Shape;571;p62"/>
          <p:cNvPicPr preferRelativeResize="0"/>
          <p:nvPr/>
        </p:nvPicPr>
        <p:blipFill rotWithShape="1">
          <a:blip r:embed="rId6">
            <a:alphaModFix amt="50000"/>
          </a:blip>
          <a:srcRect t="7511" b="7519"/>
          <a:stretch/>
        </p:blipFill>
        <p:spPr>
          <a:xfrm>
            <a:off x="1549875" y="2307750"/>
            <a:ext cx="906175" cy="5552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2" name="Google Shape;572;p62"/>
          <p:cNvPicPr preferRelativeResize="0"/>
          <p:nvPr/>
        </p:nvPicPr>
        <p:blipFill rotWithShape="1">
          <a:blip r:embed="rId7">
            <a:alphaModFix amt="50000"/>
          </a:blip>
          <a:srcRect t="7813" b="7813"/>
          <a:stretch/>
        </p:blipFill>
        <p:spPr>
          <a:xfrm>
            <a:off x="2411050" y="2982000"/>
            <a:ext cx="884929" cy="55524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3" name="Google Shape;573;p62"/>
          <p:cNvPicPr preferRelativeResize="0"/>
          <p:nvPr/>
        </p:nvPicPr>
        <p:blipFill rotWithShape="1">
          <a:blip r:embed="rId8">
            <a:alphaModFix amt="50000"/>
          </a:blip>
          <a:srcRect t="3866" b="3857"/>
          <a:stretch/>
        </p:blipFill>
        <p:spPr>
          <a:xfrm>
            <a:off x="3194700" y="3658850"/>
            <a:ext cx="906173" cy="5729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4" name="Google Shape;574;p62"/>
          <p:cNvPicPr preferRelativeResize="0"/>
          <p:nvPr/>
        </p:nvPicPr>
        <p:blipFill rotWithShape="1">
          <a:blip r:embed="rId9">
            <a:alphaModFix amt="50000"/>
          </a:blip>
          <a:srcRect t="7812" b="7820"/>
          <a:stretch/>
        </p:blipFill>
        <p:spPr>
          <a:xfrm>
            <a:off x="3872150" y="4341425"/>
            <a:ext cx="906172" cy="5552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5" name="Google Shape;575;p62"/>
          <p:cNvPicPr preferRelativeResize="0"/>
          <p:nvPr/>
        </p:nvPicPr>
        <p:blipFill rotWithShape="1">
          <a:blip r:embed="rId10">
            <a:alphaModFix amt="50000"/>
          </a:blip>
          <a:srcRect b="15397"/>
          <a:stretch/>
        </p:blipFill>
        <p:spPr>
          <a:xfrm>
            <a:off x="5241850" y="4341425"/>
            <a:ext cx="884924" cy="5552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76" name="Google Shape;576;p62"/>
          <p:cNvSpPr txBox="1"/>
          <p:nvPr/>
        </p:nvSpPr>
        <p:spPr>
          <a:xfrm>
            <a:off x="643700" y="3738000"/>
            <a:ext cx="14652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If </a:t>
            </a:r>
            <a:r>
              <a:rPr lang="en-GB" b="1">
                <a:latin typeface="Century Gothic"/>
                <a:ea typeface="Century Gothic"/>
                <a:cs typeface="Century Gothic"/>
                <a:sym typeface="Century Gothic"/>
              </a:rPr>
              <a:t>YES 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move</a:t>
            </a:r>
            <a:r>
              <a:rPr lang="en-GB" b="1">
                <a:latin typeface="Century Gothic"/>
                <a:ea typeface="Century Gothic"/>
                <a:cs typeface="Century Gothic"/>
                <a:sym typeface="Century Gothic"/>
              </a:rPr>
              <a:t> ←  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If </a:t>
            </a:r>
            <a:r>
              <a:rPr lang="en-GB" b="1">
                <a:latin typeface="Century Gothic"/>
                <a:ea typeface="Century Gothic"/>
                <a:cs typeface="Century Gothic"/>
                <a:sym typeface="Century Gothic"/>
              </a:rPr>
              <a:t>NO 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move →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7" name="Google Shape;577;p62"/>
          <p:cNvSpPr txBox="1"/>
          <p:nvPr/>
        </p:nvSpPr>
        <p:spPr>
          <a:xfrm>
            <a:off x="642950" y="1599875"/>
            <a:ext cx="9120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Century Gothic"/>
                <a:ea typeface="Century Gothic"/>
                <a:cs typeface="Century Gothic"/>
                <a:sym typeface="Century Gothic"/>
              </a:rPr>
              <a:t>Rhinoceros</a:t>
            </a:r>
            <a:endParaRPr sz="1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8" name="Google Shape;578;p62"/>
          <p:cNvSpPr txBox="1"/>
          <p:nvPr/>
        </p:nvSpPr>
        <p:spPr>
          <a:xfrm>
            <a:off x="1546963" y="2280850"/>
            <a:ext cx="9120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Century Gothic"/>
                <a:ea typeface="Century Gothic"/>
                <a:cs typeface="Century Gothic"/>
                <a:sym typeface="Century Gothic"/>
              </a:rPr>
              <a:t>Elephant</a:t>
            </a:r>
            <a:endParaRPr sz="1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9" name="Google Shape;579;p62"/>
          <p:cNvSpPr txBox="1"/>
          <p:nvPr/>
        </p:nvSpPr>
        <p:spPr>
          <a:xfrm>
            <a:off x="2397513" y="2961825"/>
            <a:ext cx="9120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Century Gothic"/>
                <a:ea typeface="Century Gothic"/>
                <a:cs typeface="Century Gothic"/>
                <a:sym typeface="Century Gothic"/>
              </a:rPr>
              <a:t>Ostrich</a:t>
            </a:r>
            <a:endParaRPr sz="1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0" name="Google Shape;580;p62"/>
          <p:cNvSpPr txBox="1"/>
          <p:nvPr/>
        </p:nvSpPr>
        <p:spPr>
          <a:xfrm>
            <a:off x="3191788" y="3640238"/>
            <a:ext cx="9120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Century Gothic"/>
                <a:ea typeface="Century Gothic"/>
                <a:cs typeface="Century Gothic"/>
                <a:sym typeface="Century Gothic"/>
              </a:rPr>
              <a:t>Zebra</a:t>
            </a:r>
            <a:endParaRPr sz="1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1" name="Google Shape;581;p62"/>
          <p:cNvSpPr txBox="1"/>
          <p:nvPr/>
        </p:nvSpPr>
        <p:spPr>
          <a:xfrm>
            <a:off x="3869238" y="4341425"/>
            <a:ext cx="9120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Century Gothic"/>
                <a:ea typeface="Century Gothic"/>
                <a:cs typeface="Century Gothic"/>
                <a:sym typeface="Century Gothic"/>
              </a:rPr>
              <a:t>Lion</a:t>
            </a:r>
            <a:endParaRPr sz="1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2" name="Google Shape;582;p62"/>
          <p:cNvSpPr txBox="1"/>
          <p:nvPr/>
        </p:nvSpPr>
        <p:spPr>
          <a:xfrm>
            <a:off x="5228325" y="4500575"/>
            <a:ext cx="91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Century Gothic"/>
                <a:ea typeface="Century Gothic"/>
                <a:cs typeface="Century Gothic"/>
                <a:sym typeface="Century Gothic"/>
              </a:rPr>
              <a:t>Giraffe</a:t>
            </a:r>
            <a:endParaRPr sz="1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583" name="Google Shape;583;p62"/>
          <p:cNvGraphicFramePr/>
          <p:nvPr/>
        </p:nvGraphicFramePr>
        <p:xfrm>
          <a:off x="5890925" y="1075738"/>
          <a:ext cx="3045000" cy="304785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1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Has Horns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Has No Horns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Go to 2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Go To 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2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Has Trunk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Has No _______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________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________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3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Has __________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Has No _______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________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Go to 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4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Has __________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Has No _______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________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Go to 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5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Has A ________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Has No _______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________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________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4" name="Google Shape;584;p62"/>
          <p:cNvSpPr txBox="1"/>
          <p:nvPr/>
        </p:nvSpPr>
        <p:spPr>
          <a:xfrm>
            <a:off x="3807150" y="1221200"/>
            <a:ext cx="1529700" cy="7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Century Gothic"/>
                <a:ea typeface="Century Gothic"/>
                <a:cs typeface="Century Gothic"/>
                <a:sym typeface="Century Gothic"/>
              </a:rPr>
              <a:t>Animals On Safari</a:t>
            </a:r>
            <a:endParaRPr sz="16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/>
        </p:nvSpPr>
        <p:spPr>
          <a:xfrm>
            <a:off x="664900" y="409500"/>
            <a:ext cx="4419600" cy="43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group of individuals conducted an experiment to see what raises a person's heart rate more; sprinting or walking. The averages are recorded below.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caused people’s heart rate to increase more?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controlled variables are needed in this experiment?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5" name="Google Shape;215;p36"/>
          <p:cNvPicPr preferRelativeResize="0"/>
          <p:nvPr/>
        </p:nvPicPr>
        <p:blipFill rotWithShape="1">
          <a:blip r:embed="rId3">
            <a:alphaModFix/>
          </a:blip>
          <a:srcRect t="12502" b="12495"/>
          <a:stretch/>
        </p:blipFill>
        <p:spPr>
          <a:xfrm>
            <a:off x="5158250" y="524097"/>
            <a:ext cx="3640251" cy="204765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6" name="Google Shape;216;p36"/>
          <p:cNvPicPr preferRelativeResize="0"/>
          <p:nvPr/>
        </p:nvPicPr>
        <p:blipFill rotWithShape="1">
          <a:blip r:embed="rId4">
            <a:alphaModFix/>
          </a:blip>
          <a:srcRect t="7820" b="7812"/>
          <a:stretch/>
        </p:blipFill>
        <p:spPr>
          <a:xfrm>
            <a:off x="5158250" y="2734775"/>
            <a:ext cx="3640248" cy="204762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217" name="Google Shape;217;p36"/>
          <p:cNvGraphicFramePr/>
          <p:nvPr/>
        </p:nvGraphicFramePr>
        <p:xfrm>
          <a:off x="808700" y="2280250"/>
          <a:ext cx="4132000" cy="118863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149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Exercise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Average Heart Rate (bpm)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Sprinting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163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Walking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114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2" descr="Image result for pencil">
            <a:extLst>
              <a:ext uri="{FF2B5EF4-FFF2-40B4-BE49-F238E27FC236}">
                <a16:creationId xmlns:a16="http://schemas.microsoft.com/office/drawing/2014/main" id="{B9692F90-4943-45C8-97CC-395875964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CLASSIFICATION SYSTEM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000">
                <a:solidFill>
                  <a:srgbClr val="0B5394"/>
                </a:solidFill>
              </a:rPr>
              <a:t>GROUPS WITH SIMILAR QUALITIES</a:t>
            </a:r>
            <a:endParaRPr sz="40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DICHOTOMOUS KEY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SPLIT INTO TWO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body" idx="1"/>
          </p:nvPr>
        </p:nvSpPr>
        <p:spPr>
          <a:xfrm>
            <a:off x="982325" y="310000"/>
            <a:ext cx="76947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the picture below, what are some observations you could make?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Using your observations, what are some inferences you could make? Refer back to your knowledge of forces.</a:t>
            </a:r>
            <a:endParaRPr/>
          </a:p>
        </p:txBody>
      </p:sp>
      <p:pic>
        <p:nvPicPr>
          <p:cNvPr id="233" name="Google Shape;233;p39"/>
          <p:cNvPicPr preferRelativeResize="0"/>
          <p:nvPr/>
        </p:nvPicPr>
        <p:blipFill rotWithShape="1">
          <a:blip r:embed="rId3">
            <a:alphaModFix/>
          </a:blip>
          <a:srcRect t="7813" b="7813"/>
          <a:stretch/>
        </p:blipFill>
        <p:spPr>
          <a:xfrm>
            <a:off x="2164725" y="2236324"/>
            <a:ext cx="4814549" cy="27081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Picture 2" descr="Image result for pencil">
            <a:extLst>
              <a:ext uri="{FF2B5EF4-FFF2-40B4-BE49-F238E27FC236}">
                <a16:creationId xmlns:a16="http://schemas.microsoft.com/office/drawing/2014/main" id="{93DE10FD-B7C0-48CF-9AD0-3D119B7D2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649854" y="1921890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0"/>
          <p:cNvPicPr preferRelativeResize="0"/>
          <p:nvPr/>
        </p:nvPicPr>
        <p:blipFill rotWithShape="1">
          <a:blip r:embed="rId3">
            <a:alphaModFix/>
          </a:blip>
          <a:srcRect t="2180" b="2180"/>
          <a:stretch/>
        </p:blipFill>
        <p:spPr>
          <a:xfrm>
            <a:off x="2164725" y="2236332"/>
            <a:ext cx="4814550" cy="270819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9" name="Google Shape;239;p40"/>
          <p:cNvSpPr txBox="1">
            <a:spLocks noGrp="1"/>
          </p:cNvSpPr>
          <p:nvPr>
            <p:ph type="body" idx="1"/>
          </p:nvPr>
        </p:nvSpPr>
        <p:spPr>
          <a:xfrm>
            <a:off x="982325" y="310000"/>
            <a:ext cx="76947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the picture below, what are some observations you could make?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Using your observations, what are some inferences you could make? Refer back to your knowledge of forces.</a:t>
            </a:r>
            <a:endParaRPr/>
          </a:p>
        </p:txBody>
      </p:sp>
      <p:pic>
        <p:nvPicPr>
          <p:cNvPr id="4" name="Picture 2" descr="Image result for pencil">
            <a:extLst>
              <a:ext uri="{FF2B5EF4-FFF2-40B4-BE49-F238E27FC236}">
                <a16:creationId xmlns:a16="http://schemas.microsoft.com/office/drawing/2014/main" id="{0D919E3D-FC00-4003-9288-162A59B6F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>
            <a:spLocks noGrp="1"/>
          </p:cNvSpPr>
          <p:nvPr>
            <p:ph type="body" idx="1"/>
          </p:nvPr>
        </p:nvSpPr>
        <p:spPr>
          <a:xfrm>
            <a:off x="709450" y="310000"/>
            <a:ext cx="78585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this a good scientific model of the heart?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Explain your answer with reference to what makes a good scientific model?</a:t>
            </a:r>
            <a:endParaRPr/>
          </a:p>
        </p:txBody>
      </p:sp>
      <p:pic>
        <p:nvPicPr>
          <p:cNvPr id="245" name="Google Shape;245;p41"/>
          <p:cNvPicPr preferRelativeResize="0"/>
          <p:nvPr/>
        </p:nvPicPr>
        <p:blipFill rotWithShape="1">
          <a:blip r:embed="rId3">
            <a:alphaModFix/>
          </a:blip>
          <a:srcRect t="10542" b="10542"/>
          <a:stretch/>
        </p:blipFill>
        <p:spPr>
          <a:xfrm>
            <a:off x="2010449" y="1908525"/>
            <a:ext cx="5123105" cy="288174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Picture 2" descr="Image result for pencil">
            <a:extLst>
              <a:ext uri="{FF2B5EF4-FFF2-40B4-BE49-F238E27FC236}">
                <a16:creationId xmlns:a16="http://schemas.microsoft.com/office/drawing/2014/main" id="{3B9F9CF8-5B97-483E-B49A-739DE014A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8"/>
          <a:stretch/>
        </p:blipFill>
        <p:spPr bwMode="auto">
          <a:xfrm>
            <a:off x="7905750" y="28263"/>
            <a:ext cx="1238250" cy="10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define tabular.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use provided tabular keys to classify organisms,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 will construct tabular keys.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1" name="Google Shape;251;p42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We will classify organisms using tabular keys.</a:t>
            </a:r>
            <a:endParaRPr sz="4800"/>
          </a:p>
        </p:txBody>
      </p:sp>
      <p:graphicFrame>
        <p:nvGraphicFramePr>
          <p:cNvPr id="252" name="Google Shape;252;p42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3" name="Google Shape;253;p42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4" name="Google Shape;254;p42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{2436915D-5AE7-4476-94AF-9900F2E38E21}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  <MediaLengthInSeconds xmlns="8f659357-f805-491c-ad0b-5621b2de6466" xsi:nil="true"/>
    <SharedWithUsers xmlns="d5c732d2-f217-444a-91d8-37c5714ca695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52266B5-E749-4421-B793-47E54B86B721}"/>
</file>

<file path=customXml/itemProps2.xml><?xml version="1.0" encoding="utf-8"?>
<ds:datastoreItem xmlns:ds="http://schemas.openxmlformats.org/officeDocument/2006/customXml" ds:itemID="{43027EB2-6577-4B37-9EC5-3D3253BF5B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CED5E3-3EE4-44AC-97EA-997273DCB02E}">
  <ds:schemaRefs>
    <ds:schemaRef ds:uri="http://schemas.microsoft.com/office/2006/metadata/properties"/>
    <ds:schemaRef ds:uri="http://schemas.microsoft.com/office/infopath/2007/PartnerControls"/>
    <ds:schemaRef ds:uri="d5c732d2-f217-444a-91d8-37c5714ca695"/>
    <ds:schemaRef ds:uri="8f659357-f805-491c-ad0b-5621b2de646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2155</Words>
  <Application>Microsoft Office PowerPoint</Application>
  <PresentationFormat>On-screen Show (16:9)</PresentationFormat>
  <Paragraphs>447</Paragraphs>
  <Slides>28</Slides>
  <Notes>28</Notes>
  <HiddenSlides>9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ASC EDI Template</vt:lpstr>
      <vt:lpstr>ASC EDI Template</vt:lpstr>
      <vt:lpstr>Simple Light</vt:lpstr>
      <vt:lpstr>TABULAR KEYS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classify organisms using tabular keys.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classify organisms using tabular keys.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TABULAR KEYS</dc:title>
  <cp:lastModifiedBy>Shanae Alexander</cp:lastModifiedBy>
  <cp:revision>7</cp:revision>
  <dcterms:modified xsi:type="dcterms:W3CDTF">2023-05-22T11:08:04Z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  <property fmtid="{D5CDD505-2E9C-101B-9397-08002B2CF9AE}" pid="11" name="MediaServiceImageTags">
    <vt:lpwstr/>
  </property>
</Properties>
</file>